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63" r:id="rId5"/>
    <p:sldId id="268" r:id="rId6"/>
    <p:sldId id="259" r:id="rId7"/>
    <p:sldId id="260" r:id="rId8"/>
    <p:sldId id="261" r:id="rId9"/>
    <p:sldId id="272" r:id="rId10"/>
    <p:sldId id="275" r:id="rId11"/>
    <p:sldId id="264" r:id="rId12"/>
    <p:sldId id="278" r:id="rId13"/>
    <p:sldId id="276" r:id="rId14"/>
    <p:sldId id="277" r:id="rId15"/>
    <p:sldId id="279" r:id="rId16"/>
    <p:sldId id="265" r:id="rId17"/>
    <p:sldId id="266" r:id="rId18"/>
    <p:sldId id="269" r:id="rId19"/>
    <p:sldId id="270" r:id="rId20"/>
    <p:sldId id="271" r:id="rId21"/>
    <p:sldId id="267"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9A77CD-E4C3-439D-AFEB-DE74CCFC5C0B}"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l-GR"/>
        </a:p>
      </dgm:t>
    </dgm:pt>
    <dgm:pt modelId="{7BEB819C-D68F-47AC-A817-EE9FD2B22F3A}" type="pres">
      <dgm:prSet presAssocID="{869A77CD-E4C3-439D-AFEB-DE74CCFC5C0B}" presName="mainComposite" presStyleCnt="0">
        <dgm:presLayoutVars>
          <dgm:chPref val="1"/>
          <dgm:dir/>
          <dgm:animOne val="branch"/>
          <dgm:animLvl val="lvl"/>
          <dgm:resizeHandles val="exact"/>
        </dgm:presLayoutVars>
      </dgm:prSet>
      <dgm:spPr/>
      <dgm:t>
        <a:bodyPr/>
        <a:lstStyle/>
        <a:p>
          <a:endParaRPr lang="el-GR"/>
        </a:p>
      </dgm:t>
    </dgm:pt>
    <dgm:pt modelId="{E655BBF1-3A5D-4835-B8FB-9ADDABC1212F}" type="pres">
      <dgm:prSet presAssocID="{869A77CD-E4C3-439D-AFEB-DE74CCFC5C0B}" presName="hierFlow" presStyleCnt="0"/>
      <dgm:spPr/>
    </dgm:pt>
    <dgm:pt modelId="{59D7BD99-C96C-4961-8881-B6F9FFF60618}" type="pres">
      <dgm:prSet presAssocID="{869A77CD-E4C3-439D-AFEB-DE74CCFC5C0B}" presName="hierChild1" presStyleCnt="0">
        <dgm:presLayoutVars>
          <dgm:chPref val="1"/>
          <dgm:animOne val="branch"/>
          <dgm:animLvl val="lvl"/>
        </dgm:presLayoutVars>
      </dgm:prSet>
      <dgm:spPr/>
    </dgm:pt>
    <dgm:pt modelId="{F1DDE355-F4CA-455B-B8E9-9A4C6C62193E}" type="pres">
      <dgm:prSet presAssocID="{869A77CD-E4C3-439D-AFEB-DE74CCFC5C0B}" presName="bgShapesFlow" presStyleCnt="0"/>
      <dgm:spPr/>
    </dgm:pt>
  </dgm:ptLst>
  <dgm:cxnLst>
    <dgm:cxn modelId="{9E8079BA-DDDE-4641-9F6E-46E307FE07BA}" type="presOf" srcId="{869A77CD-E4C3-439D-AFEB-DE74CCFC5C0B}" destId="{7BEB819C-D68F-47AC-A817-EE9FD2B22F3A}" srcOrd="0" destOrd="0" presId="urn:microsoft.com/office/officeart/2005/8/layout/hierarchy6"/>
    <dgm:cxn modelId="{BE673093-4C33-4E10-B802-2F92638035B1}" type="presParOf" srcId="{7BEB819C-D68F-47AC-A817-EE9FD2B22F3A}" destId="{E655BBF1-3A5D-4835-B8FB-9ADDABC1212F}" srcOrd="0" destOrd="0" presId="urn:microsoft.com/office/officeart/2005/8/layout/hierarchy6"/>
    <dgm:cxn modelId="{FD923BCA-A07E-4EFE-A8AB-CF474C63F544}" type="presParOf" srcId="{E655BBF1-3A5D-4835-B8FB-9ADDABC1212F}" destId="{59D7BD99-C96C-4961-8881-B6F9FFF60618}" srcOrd="0" destOrd="0" presId="urn:microsoft.com/office/officeart/2005/8/layout/hierarchy6"/>
    <dgm:cxn modelId="{33D06F9D-E55B-4C6A-9375-863EC4BD4C1B}" type="presParOf" srcId="{7BEB819C-D68F-47AC-A817-EE9FD2B22F3A}" destId="{F1DDE355-F4CA-455B-B8E9-9A4C6C62193E}"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5DCA45-5B2F-4B1E-97B8-3EA861720C6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l-GR"/>
        </a:p>
      </dgm:t>
    </dgm:pt>
    <dgm:pt modelId="{61C53593-9ED2-4680-B277-93DD115841A5}">
      <dgm:prSet phldrT="[Κείμενο]" custT="1"/>
      <dgm:spPr/>
      <dgm:t>
        <a:bodyPr/>
        <a:lstStyle/>
        <a:p>
          <a:r>
            <a:rPr lang="el-GR" sz="1800" dirty="0"/>
            <a:t>Το πρόβλημα :</a:t>
          </a:r>
        </a:p>
        <a:p>
          <a:r>
            <a:rPr lang="el-GR" sz="1800" dirty="0"/>
            <a:t>Ο μαθητής με αναπηρία</a:t>
          </a:r>
        </a:p>
        <a:p>
          <a:endParaRPr lang="el-GR" sz="1800" dirty="0"/>
        </a:p>
      </dgm:t>
    </dgm:pt>
    <dgm:pt modelId="{893897AA-E202-43B6-9186-8343917A1BF8}" type="parTrans" cxnId="{D9172ED8-CD48-4274-BA0F-720319516D66}">
      <dgm:prSet/>
      <dgm:spPr/>
      <dgm:t>
        <a:bodyPr/>
        <a:lstStyle/>
        <a:p>
          <a:endParaRPr lang="el-GR"/>
        </a:p>
      </dgm:t>
    </dgm:pt>
    <dgm:pt modelId="{D370BA6B-9927-403C-9A1F-6979B3BE6002}" type="sibTrans" cxnId="{D9172ED8-CD48-4274-BA0F-720319516D66}">
      <dgm:prSet/>
      <dgm:spPr/>
      <dgm:t>
        <a:bodyPr/>
        <a:lstStyle/>
        <a:p>
          <a:endParaRPr lang="el-GR"/>
        </a:p>
      </dgm:t>
    </dgm:pt>
    <dgm:pt modelId="{D7202A8B-A3CC-4894-A419-CD4E0D1EA6C4}">
      <dgm:prSet phldrT="[Κείμενο]" custT="1"/>
      <dgm:spPr/>
      <dgm:t>
        <a:bodyPr/>
        <a:lstStyle/>
        <a:p>
          <a:r>
            <a:rPr lang="el-GR" sz="1600" dirty="0"/>
            <a:t>Δεν ανταποκρίνεται στις προσδοκίες του σχολείου</a:t>
          </a:r>
        </a:p>
      </dgm:t>
    </dgm:pt>
    <dgm:pt modelId="{90D5F526-62B0-476C-B1B0-7C557CE75569}" type="parTrans" cxnId="{E67792EC-235B-4305-9197-5C1D07EBE670}">
      <dgm:prSet/>
      <dgm:spPr/>
      <dgm:t>
        <a:bodyPr/>
        <a:lstStyle/>
        <a:p>
          <a:endParaRPr lang="el-GR"/>
        </a:p>
      </dgm:t>
    </dgm:pt>
    <dgm:pt modelId="{C980713C-9FAF-46A5-8B0E-854019FEB965}" type="sibTrans" cxnId="{E67792EC-235B-4305-9197-5C1D07EBE670}">
      <dgm:prSet/>
      <dgm:spPr/>
      <dgm:t>
        <a:bodyPr/>
        <a:lstStyle/>
        <a:p>
          <a:endParaRPr lang="el-GR"/>
        </a:p>
      </dgm:t>
    </dgm:pt>
    <dgm:pt modelId="{063D0382-5D19-42BE-AA48-8EBCA0904E9B}">
      <dgm:prSet phldrT="[Κείμενο]" custT="1"/>
      <dgm:spPr/>
      <dgm:t>
        <a:bodyPr/>
        <a:lstStyle/>
        <a:p>
          <a:r>
            <a:rPr lang="el-GR" sz="1600" dirty="0"/>
            <a:t>Χρειάζεται:</a:t>
          </a:r>
        </a:p>
        <a:p>
          <a:r>
            <a:rPr lang="el-GR" sz="1600" dirty="0"/>
            <a:t>Ειδικό εκπαιδευτικό</a:t>
          </a:r>
        </a:p>
      </dgm:t>
    </dgm:pt>
    <dgm:pt modelId="{9A071670-6222-4014-9C96-3F3DA01DED70}" type="parTrans" cxnId="{6888B4F5-595F-4182-8F70-B1F6A986DAED}">
      <dgm:prSet/>
      <dgm:spPr/>
      <dgm:t>
        <a:bodyPr/>
        <a:lstStyle/>
        <a:p>
          <a:endParaRPr lang="el-GR"/>
        </a:p>
      </dgm:t>
    </dgm:pt>
    <dgm:pt modelId="{8A8BE7D7-5A38-4388-BBF5-FDBA7D69FCD8}" type="sibTrans" cxnId="{6888B4F5-595F-4182-8F70-B1F6A986DAED}">
      <dgm:prSet/>
      <dgm:spPr/>
      <dgm:t>
        <a:bodyPr/>
        <a:lstStyle/>
        <a:p>
          <a:endParaRPr lang="el-GR"/>
        </a:p>
      </dgm:t>
    </dgm:pt>
    <dgm:pt modelId="{B7F32DDD-7303-4779-9A6A-12C29FCAF855}">
      <dgm:prSet phldrT="[Κείμενο]" custT="1"/>
      <dgm:spPr/>
      <dgm:t>
        <a:bodyPr/>
        <a:lstStyle/>
        <a:p>
          <a:r>
            <a:rPr lang="el-GR" sz="1600" dirty="0"/>
            <a:t>Ειδικό εξοπλισμό </a:t>
          </a:r>
        </a:p>
      </dgm:t>
    </dgm:pt>
    <dgm:pt modelId="{2972DFA5-2062-492F-9F2B-11912D0821AC}" type="parTrans" cxnId="{590900FF-AA8A-4435-919E-3D0A5CF72C10}">
      <dgm:prSet/>
      <dgm:spPr/>
      <dgm:t>
        <a:bodyPr/>
        <a:lstStyle/>
        <a:p>
          <a:endParaRPr lang="el-GR"/>
        </a:p>
      </dgm:t>
    </dgm:pt>
    <dgm:pt modelId="{1B858C2F-8A1D-423B-94E4-8421823A20C5}" type="sibTrans" cxnId="{590900FF-AA8A-4435-919E-3D0A5CF72C10}">
      <dgm:prSet/>
      <dgm:spPr/>
      <dgm:t>
        <a:bodyPr/>
        <a:lstStyle/>
        <a:p>
          <a:endParaRPr lang="el-GR"/>
        </a:p>
      </dgm:t>
    </dgm:pt>
    <dgm:pt modelId="{1653535E-EAA7-4004-863C-C521350691EE}">
      <dgm:prSet phldrT="[Κείμενο]" custT="1"/>
      <dgm:spPr/>
      <dgm:t>
        <a:bodyPr/>
        <a:lstStyle/>
        <a:p>
          <a:r>
            <a:rPr lang="el-GR" sz="1600" dirty="0"/>
            <a:t>Είναι «διαφορετικός » από τους άλλους.</a:t>
          </a:r>
        </a:p>
      </dgm:t>
    </dgm:pt>
    <dgm:pt modelId="{AEEC36B8-565F-4A3F-953B-DDF8BD8FF367}" type="parTrans" cxnId="{130B0003-A381-4162-8142-9DF2921E86A4}">
      <dgm:prSet/>
      <dgm:spPr/>
      <dgm:t>
        <a:bodyPr/>
        <a:lstStyle/>
        <a:p>
          <a:endParaRPr lang="el-GR"/>
        </a:p>
      </dgm:t>
    </dgm:pt>
    <dgm:pt modelId="{F26B95DF-F444-4C2D-A8B8-1ACA2CBB896E}" type="sibTrans" cxnId="{130B0003-A381-4162-8142-9DF2921E86A4}">
      <dgm:prSet/>
      <dgm:spPr/>
      <dgm:t>
        <a:bodyPr/>
        <a:lstStyle/>
        <a:p>
          <a:endParaRPr lang="el-GR"/>
        </a:p>
      </dgm:t>
    </dgm:pt>
    <dgm:pt modelId="{18007649-7425-485D-9B50-B7801FABB143}">
      <dgm:prSet phldrT="[Κείμενο]" custT="1"/>
      <dgm:spPr/>
      <dgm:t>
        <a:bodyPr/>
        <a:lstStyle/>
        <a:p>
          <a:r>
            <a:rPr lang="el-GR" sz="1600" dirty="0"/>
            <a:t>Ειδικό εκπαιδευτικό περιβάλλον</a:t>
          </a:r>
        </a:p>
      </dgm:t>
    </dgm:pt>
    <dgm:pt modelId="{891B7B4C-2672-41CD-87CA-80DAC36B31BE}" type="parTrans" cxnId="{D9956A30-9806-43FE-8787-8461AFFDA00A}">
      <dgm:prSet/>
      <dgm:spPr/>
      <dgm:t>
        <a:bodyPr/>
        <a:lstStyle/>
        <a:p>
          <a:endParaRPr lang="el-GR"/>
        </a:p>
      </dgm:t>
    </dgm:pt>
    <dgm:pt modelId="{D270C211-E58C-4453-940A-601E5A864A7F}" type="sibTrans" cxnId="{D9956A30-9806-43FE-8787-8461AFFDA00A}">
      <dgm:prSet/>
      <dgm:spPr/>
      <dgm:t>
        <a:bodyPr/>
        <a:lstStyle/>
        <a:p>
          <a:endParaRPr lang="el-GR"/>
        </a:p>
      </dgm:t>
    </dgm:pt>
    <dgm:pt modelId="{5DDB6D7D-5CC5-4C70-B408-7E9D5F4E0B90}" type="pres">
      <dgm:prSet presAssocID="{775DCA45-5B2F-4B1E-97B8-3EA861720C67}" presName="hierChild1" presStyleCnt="0">
        <dgm:presLayoutVars>
          <dgm:chPref val="1"/>
          <dgm:dir/>
          <dgm:animOne val="branch"/>
          <dgm:animLvl val="lvl"/>
          <dgm:resizeHandles/>
        </dgm:presLayoutVars>
      </dgm:prSet>
      <dgm:spPr/>
      <dgm:t>
        <a:bodyPr/>
        <a:lstStyle/>
        <a:p>
          <a:endParaRPr lang="el-GR"/>
        </a:p>
      </dgm:t>
    </dgm:pt>
    <dgm:pt modelId="{FAB40C58-6A45-4DC3-812C-FDFB89DB5954}" type="pres">
      <dgm:prSet presAssocID="{61C53593-9ED2-4680-B277-93DD115841A5}" presName="hierRoot1" presStyleCnt="0"/>
      <dgm:spPr/>
    </dgm:pt>
    <dgm:pt modelId="{EE2D716B-B2DA-4272-B3F7-1D3AAFA5FB94}" type="pres">
      <dgm:prSet presAssocID="{61C53593-9ED2-4680-B277-93DD115841A5}" presName="composite" presStyleCnt="0"/>
      <dgm:spPr/>
    </dgm:pt>
    <dgm:pt modelId="{BDBBAF0A-1CF4-434A-9E29-C7FDB217A283}" type="pres">
      <dgm:prSet presAssocID="{61C53593-9ED2-4680-B277-93DD115841A5}" presName="background" presStyleLbl="node0" presStyleIdx="0" presStyleCnt="1"/>
      <dgm:spPr/>
    </dgm:pt>
    <dgm:pt modelId="{2BB9DD3B-97F3-42B2-BF3C-9439E4C25EA4}" type="pres">
      <dgm:prSet presAssocID="{61C53593-9ED2-4680-B277-93DD115841A5}" presName="text" presStyleLbl="fgAcc0" presStyleIdx="0" presStyleCnt="1" custScaleX="173933" custScaleY="112668">
        <dgm:presLayoutVars>
          <dgm:chPref val="3"/>
        </dgm:presLayoutVars>
      </dgm:prSet>
      <dgm:spPr/>
      <dgm:t>
        <a:bodyPr/>
        <a:lstStyle/>
        <a:p>
          <a:endParaRPr lang="el-GR"/>
        </a:p>
      </dgm:t>
    </dgm:pt>
    <dgm:pt modelId="{D4A3245B-529E-4DD0-B434-4CD95CDB9C66}" type="pres">
      <dgm:prSet presAssocID="{61C53593-9ED2-4680-B277-93DD115841A5}" presName="hierChild2" presStyleCnt="0"/>
      <dgm:spPr/>
    </dgm:pt>
    <dgm:pt modelId="{E1A0CC85-6303-4C35-B65C-C514714AEF38}" type="pres">
      <dgm:prSet presAssocID="{90D5F526-62B0-476C-B1B0-7C557CE75569}" presName="Name10" presStyleLbl="parChTrans1D2" presStyleIdx="0" presStyleCnt="2"/>
      <dgm:spPr/>
      <dgm:t>
        <a:bodyPr/>
        <a:lstStyle/>
        <a:p>
          <a:endParaRPr lang="el-GR"/>
        </a:p>
      </dgm:t>
    </dgm:pt>
    <dgm:pt modelId="{4A81205D-FCBC-4D70-AF9E-45B3FCE69913}" type="pres">
      <dgm:prSet presAssocID="{D7202A8B-A3CC-4894-A419-CD4E0D1EA6C4}" presName="hierRoot2" presStyleCnt="0"/>
      <dgm:spPr/>
    </dgm:pt>
    <dgm:pt modelId="{77E5A037-063E-4219-A704-71FCC8B6AF3F}" type="pres">
      <dgm:prSet presAssocID="{D7202A8B-A3CC-4894-A419-CD4E0D1EA6C4}" presName="composite2" presStyleCnt="0"/>
      <dgm:spPr/>
    </dgm:pt>
    <dgm:pt modelId="{AB3B66B4-2EBA-4A03-BF04-E72C2BF0FEDA}" type="pres">
      <dgm:prSet presAssocID="{D7202A8B-A3CC-4894-A419-CD4E0D1EA6C4}" presName="background2" presStyleLbl="node2" presStyleIdx="0" presStyleCnt="2"/>
      <dgm:spPr/>
    </dgm:pt>
    <dgm:pt modelId="{A18E87FE-A044-403D-BEC3-05CBC9D29AD9}" type="pres">
      <dgm:prSet presAssocID="{D7202A8B-A3CC-4894-A419-CD4E0D1EA6C4}" presName="text2" presStyleLbl="fgAcc2" presStyleIdx="0" presStyleCnt="2" custScaleX="152265" custLinFactNeighborX="-11287" custLinFactNeighborY="-1678">
        <dgm:presLayoutVars>
          <dgm:chPref val="3"/>
        </dgm:presLayoutVars>
      </dgm:prSet>
      <dgm:spPr/>
      <dgm:t>
        <a:bodyPr/>
        <a:lstStyle/>
        <a:p>
          <a:endParaRPr lang="el-GR"/>
        </a:p>
      </dgm:t>
    </dgm:pt>
    <dgm:pt modelId="{830451B8-20CE-44F3-8BE0-AB85CF28B74B}" type="pres">
      <dgm:prSet presAssocID="{D7202A8B-A3CC-4894-A419-CD4E0D1EA6C4}" presName="hierChild3" presStyleCnt="0"/>
      <dgm:spPr/>
    </dgm:pt>
    <dgm:pt modelId="{0B00BA67-9368-4949-9DEE-83AEE83A1195}" type="pres">
      <dgm:prSet presAssocID="{9A071670-6222-4014-9C96-3F3DA01DED70}" presName="Name17" presStyleLbl="parChTrans1D3" presStyleIdx="0" presStyleCnt="3"/>
      <dgm:spPr/>
      <dgm:t>
        <a:bodyPr/>
        <a:lstStyle/>
        <a:p>
          <a:endParaRPr lang="el-GR"/>
        </a:p>
      </dgm:t>
    </dgm:pt>
    <dgm:pt modelId="{3B3EAB61-1DDA-460B-89E1-75DE2540C7A7}" type="pres">
      <dgm:prSet presAssocID="{063D0382-5D19-42BE-AA48-8EBCA0904E9B}" presName="hierRoot3" presStyleCnt="0"/>
      <dgm:spPr/>
    </dgm:pt>
    <dgm:pt modelId="{7661B84C-B469-490A-A27C-9207F04CC2F3}" type="pres">
      <dgm:prSet presAssocID="{063D0382-5D19-42BE-AA48-8EBCA0904E9B}" presName="composite3" presStyleCnt="0"/>
      <dgm:spPr/>
    </dgm:pt>
    <dgm:pt modelId="{2F538E48-A163-4975-9963-D2F0A29C488D}" type="pres">
      <dgm:prSet presAssocID="{063D0382-5D19-42BE-AA48-8EBCA0904E9B}" presName="background3" presStyleLbl="node3" presStyleIdx="0" presStyleCnt="3"/>
      <dgm:spPr/>
    </dgm:pt>
    <dgm:pt modelId="{279F84F8-7E7D-4B80-8867-6D7FC0AA2797}" type="pres">
      <dgm:prSet presAssocID="{063D0382-5D19-42BE-AA48-8EBCA0904E9B}" presName="text3" presStyleLbl="fgAcc3" presStyleIdx="0" presStyleCnt="3">
        <dgm:presLayoutVars>
          <dgm:chPref val="3"/>
        </dgm:presLayoutVars>
      </dgm:prSet>
      <dgm:spPr/>
      <dgm:t>
        <a:bodyPr/>
        <a:lstStyle/>
        <a:p>
          <a:endParaRPr lang="el-GR"/>
        </a:p>
      </dgm:t>
    </dgm:pt>
    <dgm:pt modelId="{FCA29878-8021-443C-B72D-6214A386B93B}" type="pres">
      <dgm:prSet presAssocID="{063D0382-5D19-42BE-AA48-8EBCA0904E9B}" presName="hierChild4" presStyleCnt="0"/>
      <dgm:spPr/>
    </dgm:pt>
    <dgm:pt modelId="{201B40F2-D6E5-478B-ADBD-6699CC0861B6}" type="pres">
      <dgm:prSet presAssocID="{2972DFA5-2062-492F-9F2B-11912D0821AC}" presName="Name17" presStyleLbl="parChTrans1D3" presStyleIdx="1" presStyleCnt="3"/>
      <dgm:spPr/>
      <dgm:t>
        <a:bodyPr/>
        <a:lstStyle/>
        <a:p>
          <a:endParaRPr lang="el-GR"/>
        </a:p>
      </dgm:t>
    </dgm:pt>
    <dgm:pt modelId="{E4D2CED9-2859-4287-9A88-C483001A0A0F}" type="pres">
      <dgm:prSet presAssocID="{B7F32DDD-7303-4779-9A6A-12C29FCAF855}" presName="hierRoot3" presStyleCnt="0"/>
      <dgm:spPr/>
    </dgm:pt>
    <dgm:pt modelId="{BFBD53C2-85C4-42D5-8F32-55E8589B65EB}" type="pres">
      <dgm:prSet presAssocID="{B7F32DDD-7303-4779-9A6A-12C29FCAF855}" presName="composite3" presStyleCnt="0"/>
      <dgm:spPr/>
    </dgm:pt>
    <dgm:pt modelId="{7215E7B6-4C55-4953-A2AD-032AB3EA6CB5}" type="pres">
      <dgm:prSet presAssocID="{B7F32DDD-7303-4779-9A6A-12C29FCAF855}" presName="background3" presStyleLbl="node3" presStyleIdx="1" presStyleCnt="3"/>
      <dgm:spPr/>
    </dgm:pt>
    <dgm:pt modelId="{2EAA9940-F9EE-4664-AAF6-C0FAA308EB43}" type="pres">
      <dgm:prSet presAssocID="{B7F32DDD-7303-4779-9A6A-12C29FCAF855}" presName="text3" presStyleLbl="fgAcc3" presStyleIdx="1" presStyleCnt="3">
        <dgm:presLayoutVars>
          <dgm:chPref val="3"/>
        </dgm:presLayoutVars>
      </dgm:prSet>
      <dgm:spPr/>
      <dgm:t>
        <a:bodyPr/>
        <a:lstStyle/>
        <a:p>
          <a:endParaRPr lang="el-GR"/>
        </a:p>
      </dgm:t>
    </dgm:pt>
    <dgm:pt modelId="{C72EC26C-1D39-404F-9F83-1BF6F8F36717}" type="pres">
      <dgm:prSet presAssocID="{B7F32DDD-7303-4779-9A6A-12C29FCAF855}" presName="hierChild4" presStyleCnt="0"/>
      <dgm:spPr/>
    </dgm:pt>
    <dgm:pt modelId="{CC9BFF65-14E0-46E6-A097-DFB4064E801C}" type="pres">
      <dgm:prSet presAssocID="{AEEC36B8-565F-4A3F-953B-DDF8BD8FF367}" presName="Name10" presStyleLbl="parChTrans1D2" presStyleIdx="1" presStyleCnt="2"/>
      <dgm:spPr/>
      <dgm:t>
        <a:bodyPr/>
        <a:lstStyle/>
        <a:p>
          <a:endParaRPr lang="el-GR"/>
        </a:p>
      </dgm:t>
    </dgm:pt>
    <dgm:pt modelId="{05802F7E-9B7E-4813-B061-066E67BB320A}" type="pres">
      <dgm:prSet presAssocID="{1653535E-EAA7-4004-863C-C521350691EE}" presName="hierRoot2" presStyleCnt="0"/>
      <dgm:spPr/>
    </dgm:pt>
    <dgm:pt modelId="{A236831B-C13F-4D2E-A832-8B1DB0A48941}" type="pres">
      <dgm:prSet presAssocID="{1653535E-EAA7-4004-863C-C521350691EE}" presName="composite2" presStyleCnt="0"/>
      <dgm:spPr/>
    </dgm:pt>
    <dgm:pt modelId="{1A3F9257-565A-4BEE-A06F-65C2E2B6467E}" type="pres">
      <dgm:prSet presAssocID="{1653535E-EAA7-4004-863C-C521350691EE}" presName="background2" presStyleLbl="node2" presStyleIdx="1" presStyleCnt="2"/>
      <dgm:spPr/>
    </dgm:pt>
    <dgm:pt modelId="{208337CD-5286-4314-B05B-1D16B0BBAFCC}" type="pres">
      <dgm:prSet presAssocID="{1653535E-EAA7-4004-863C-C521350691EE}" presName="text2" presStyleLbl="fgAcc2" presStyleIdx="1" presStyleCnt="2" custScaleX="146441">
        <dgm:presLayoutVars>
          <dgm:chPref val="3"/>
        </dgm:presLayoutVars>
      </dgm:prSet>
      <dgm:spPr/>
      <dgm:t>
        <a:bodyPr/>
        <a:lstStyle/>
        <a:p>
          <a:endParaRPr lang="el-GR"/>
        </a:p>
      </dgm:t>
    </dgm:pt>
    <dgm:pt modelId="{A42A2EE1-835D-4266-8BA0-28AD4D2F8D71}" type="pres">
      <dgm:prSet presAssocID="{1653535E-EAA7-4004-863C-C521350691EE}" presName="hierChild3" presStyleCnt="0"/>
      <dgm:spPr/>
    </dgm:pt>
    <dgm:pt modelId="{12A83E3F-8559-4215-BBDD-045464FFCBF7}" type="pres">
      <dgm:prSet presAssocID="{891B7B4C-2672-41CD-87CA-80DAC36B31BE}" presName="Name17" presStyleLbl="parChTrans1D3" presStyleIdx="2" presStyleCnt="3"/>
      <dgm:spPr/>
      <dgm:t>
        <a:bodyPr/>
        <a:lstStyle/>
        <a:p>
          <a:endParaRPr lang="el-GR"/>
        </a:p>
      </dgm:t>
    </dgm:pt>
    <dgm:pt modelId="{08D8DC70-08A3-4C37-89D0-C4A27FB1A726}" type="pres">
      <dgm:prSet presAssocID="{18007649-7425-485D-9B50-B7801FABB143}" presName="hierRoot3" presStyleCnt="0"/>
      <dgm:spPr/>
    </dgm:pt>
    <dgm:pt modelId="{EAE65D77-C532-4BE0-A681-8CD1935F64A8}" type="pres">
      <dgm:prSet presAssocID="{18007649-7425-485D-9B50-B7801FABB143}" presName="composite3" presStyleCnt="0"/>
      <dgm:spPr/>
    </dgm:pt>
    <dgm:pt modelId="{34296705-3BB0-4CFD-B43F-2E89370ED2E6}" type="pres">
      <dgm:prSet presAssocID="{18007649-7425-485D-9B50-B7801FABB143}" presName="background3" presStyleLbl="node3" presStyleIdx="2" presStyleCnt="3"/>
      <dgm:spPr/>
    </dgm:pt>
    <dgm:pt modelId="{517A695A-F4DA-42B3-9388-F1FED2F7D2E9}" type="pres">
      <dgm:prSet presAssocID="{18007649-7425-485D-9B50-B7801FABB143}" presName="text3" presStyleLbl="fgAcc3" presStyleIdx="2" presStyleCnt="3" custScaleX="115698">
        <dgm:presLayoutVars>
          <dgm:chPref val="3"/>
        </dgm:presLayoutVars>
      </dgm:prSet>
      <dgm:spPr/>
      <dgm:t>
        <a:bodyPr/>
        <a:lstStyle/>
        <a:p>
          <a:endParaRPr lang="el-GR"/>
        </a:p>
      </dgm:t>
    </dgm:pt>
    <dgm:pt modelId="{6437230D-184D-483B-A81F-F543B787CC70}" type="pres">
      <dgm:prSet presAssocID="{18007649-7425-485D-9B50-B7801FABB143}" presName="hierChild4" presStyleCnt="0"/>
      <dgm:spPr/>
    </dgm:pt>
  </dgm:ptLst>
  <dgm:cxnLst>
    <dgm:cxn modelId="{130B0003-A381-4162-8142-9DF2921E86A4}" srcId="{61C53593-9ED2-4680-B277-93DD115841A5}" destId="{1653535E-EAA7-4004-863C-C521350691EE}" srcOrd="1" destOrd="0" parTransId="{AEEC36B8-565F-4A3F-953B-DDF8BD8FF367}" sibTransId="{F26B95DF-F444-4C2D-A8B8-1ACA2CBB896E}"/>
    <dgm:cxn modelId="{244B363B-04D0-490E-9382-78F28D85E3D1}" type="presOf" srcId="{1653535E-EAA7-4004-863C-C521350691EE}" destId="{208337CD-5286-4314-B05B-1D16B0BBAFCC}" srcOrd="0" destOrd="0" presId="urn:microsoft.com/office/officeart/2005/8/layout/hierarchy1"/>
    <dgm:cxn modelId="{D9172ED8-CD48-4274-BA0F-720319516D66}" srcId="{775DCA45-5B2F-4B1E-97B8-3EA861720C67}" destId="{61C53593-9ED2-4680-B277-93DD115841A5}" srcOrd="0" destOrd="0" parTransId="{893897AA-E202-43B6-9186-8343917A1BF8}" sibTransId="{D370BA6B-9927-403C-9A1F-6979B3BE6002}"/>
    <dgm:cxn modelId="{A153AE7D-EC5B-4975-A943-77A444F139B1}" type="presOf" srcId="{B7F32DDD-7303-4779-9A6A-12C29FCAF855}" destId="{2EAA9940-F9EE-4664-AAF6-C0FAA308EB43}" srcOrd="0" destOrd="0" presId="urn:microsoft.com/office/officeart/2005/8/layout/hierarchy1"/>
    <dgm:cxn modelId="{6888B4F5-595F-4182-8F70-B1F6A986DAED}" srcId="{D7202A8B-A3CC-4894-A419-CD4E0D1EA6C4}" destId="{063D0382-5D19-42BE-AA48-8EBCA0904E9B}" srcOrd="0" destOrd="0" parTransId="{9A071670-6222-4014-9C96-3F3DA01DED70}" sibTransId="{8A8BE7D7-5A38-4388-BBF5-FDBA7D69FCD8}"/>
    <dgm:cxn modelId="{A403FF78-5C73-4F69-A8CD-FB1E5E15C491}" type="presOf" srcId="{18007649-7425-485D-9B50-B7801FABB143}" destId="{517A695A-F4DA-42B3-9388-F1FED2F7D2E9}" srcOrd="0" destOrd="0" presId="urn:microsoft.com/office/officeart/2005/8/layout/hierarchy1"/>
    <dgm:cxn modelId="{63B78C3E-6FB5-4FAB-8873-E7997FDE93B3}" type="presOf" srcId="{61C53593-9ED2-4680-B277-93DD115841A5}" destId="{2BB9DD3B-97F3-42B2-BF3C-9439E4C25EA4}" srcOrd="0" destOrd="0" presId="urn:microsoft.com/office/officeart/2005/8/layout/hierarchy1"/>
    <dgm:cxn modelId="{48568133-86EE-4896-9E40-F61E79564AD3}" type="presOf" srcId="{775DCA45-5B2F-4B1E-97B8-3EA861720C67}" destId="{5DDB6D7D-5CC5-4C70-B408-7E9D5F4E0B90}" srcOrd="0" destOrd="0" presId="urn:microsoft.com/office/officeart/2005/8/layout/hierarchy1"/>
    <dgm:cxn modelId="{D9956A30-9806-43FE-8787-8461AFFDA00A}" srcId="{1653535E-EAA7-4004-863C-C521350691EE}" destId="{18007649-7425-485D-9B50-B7801FABB143}" srcOrd="0" destOrd="0" parTransId="{891B7B4C-2672-41CD-87CA-80DAC36B31BE}" sibTransId="{D270C211-E58C-4453-940A-601E5A864A7F}"/>
    <dgm:cxn modelId="{5EC0E543-E716-466C-9A81-7F385BB2BF30}" type="presOf" srcId="{D7202A8B-A3CC-4894-A419-CD4E0D1EA6C4}" destId="{A18E87FE-A044-403D-BEC3-05CBC9D29AD9}" srcOrd="0" destOrd="0" presId="urn:microsoft.com/office/officeart/2005/8/layout/hierarchy1"/>
    <dgm:cxn modelId="{BFF6C19E-C263-480A-9E1F-58383CB0EADA}" type="presOf" srcId="{2972DFA5-2062-492F-9F2B-11912D0821AC}" destId="{201B40F2-D6E5-478B-ADBD-6699CC0861B6}" srcOrd="0" destOrd="0" presId="urn:microsoft.com/office/officeart/2005/8/layout/hierarchy1"/>
    <dgm:cxn modelId="{22F319EF-D339-475B-B2A9-5E9962621EFA}" type="presOf" srcId="{891B7B4C-2672-41CD-87CA-80DAC36B31BE}" destId="{12A83E3F-8559-4215-BBDD-045464FFCBF7}" srcOrd="0" destOrd="0" presId="urn:microsoft.com/office/officeart/2005/8/layout/hierarchy1"/>
    <dgm:cxn modelId="{8901071E-4F65-47AE-B44F-01A0B8B95C49}" type="presOf" srcId="{90D5F526-62B0-476C-B1B0-7C557CE75569}" destId="{E1A0CC85-6303-4C35-B65C-C514714AEF38}" srcOrd="0" destOrd="0" presId="urn:microsoft.com/office/officeart/2005/8/layout/hierarchy1"/>
    <dgm:cxn modelId="{322233F6-C3FF-4ED9-9AA1-5966BB3CB111}" type="presOf" srcId="{063D0382-5D19-42BE-AA48-8EBCA0904E9B}" destId="{279F84F8-7E7D-4B80-8867-6D7FC0AA2797}" srcOrd="0" destOrd="0" presId="urn:microsoft.com/office/officeart/2005/8/layout/hierarchy1"/>
    <dgm:cxn modelId="{E67792EC-235B-4305-9197-5C1D07EBE670}" srcId="{61C53593-9ED2-4680-B277-93DD115841A5}" destId="{D7202A8B-A3CC-4894-A419-CD4E0D1EA6C4}" srcOrd="0" destOrd="0" parTransId="{90D5F526-62B0-476C-B1B0-7C557CE75569}" sibTransId="{C980713C-9FAF-46A5-8B0E-854019FEB965}"/>
    <dgm:cxn modelId="{590900FF-AA8A-4435-919E-3D0A5CF72C10}" srcId="{D7202A8B-A3CC-4894-A419-CD4E0D1EA6C4}" destId="{B7F32DDD-7303-4779-9A6A-12C29FCAF855}" srcOrd="1" destOrd="0" parTransId="{2972DFA5-2062-492F-9F2B-11912D0821AC}" sibTransId="{1B858C2F-8A1D-423B-94E4-8421823A20C5}"/>
    <dgm:cxn modelId="{125EF535-AC7C-4146-A15A-950E0D0D02A3}" type="presOf" srcId="{9A071670-6222-4014-9C96-3F3DA01DED70}" destId="{0B00BA67-9368-4949-9DEE-83AEE83A1195}" srcOrd="0" destOrd="0" presId="urn:microsoft.com/office/officeart/2005/8/layout/hierarchy1"/>
    <dgm:cxn modelId="{98EEE470-2D64-45E6-A1B1-AD87392C1309}" type="presOf" srcId="{AEEC36B8-565F-4A3F-953B-DDF8BD8FF367}" destId="{CC9BFF65-14E0-46E6-A097-DFB4064E801C}" srcOrd="0" destOrd="0" presId="urn:microsoft.com/office/officeart/2005/8/layout/hierarchy1"/>
    <dgm:cxn modelId="{029C7C9D-BB6D-4264-B6B4-23538B8571C3}" type="presParOf" srcId="{5DDB6D7D-5CC5-4C70-B408-7E9D5F4E0B90}" destId="{FAB40C58-6A45-4DC3-812C-FDFB89DB5954}" srcOrd="0" destOrd="0" presId="urn:microsoft.com/office/officeart/2005/8/layout/hierarchy1"/>
    <dgm:cxn modelId="{5D4A1EDE-440B-4B7D-AB0A-4245A12ECD3A}" type="presParOf" srcId="{FAB40C58-6A45-4DC3-812C-FDFB89DB5954}" destId="{EE2D716B-B2DA-4272-B3F7-1D3AAFA5FB94}" srcOrd="0" destOrd="0" presId="urn:microsoft.com/office/officeart/2005/8/layout/hierarchy1"/>
    <dgm:cxn modelId="{9C0A4908-AFF4-4A85-9A3C-38631CF8ED50}" type="presParOf" srcId="{EE2D716B-B2DA-4272-B3F7-1D3AAFA5FB94}" destId="{BDBBAF0A-1CF4-434A-9E29-C7FDB217A283}" srcOrd="0" destOrd="0" presId="urn:microsoft.com/office/officeart/2005/8/layout/hierarchy1"/>
    <dgm:cxn modelId="{93CE06F0-4E4A-464D-9D56-9CC5A86CD858}" type="presParOf" srcId="{EE2D716B-B2DA-4272-B3F7-1D3AAFA5FB94}" destId="{2BB9DD3B-97F3-42B2-BF3C-9439E4C25EA4}" srcOrd="1" destOrd="0" presId="urn:microsoft.com/office/officeart/2005/8/layout/hierarchy1"/>
    <dgm:cxn modelId="{E7900566-C4C7-4B6A-8C86-AD8DFA59B524}" type="presParOf" srcId="{FAB40C58-6A45-4DC3-812C-FDFB89DB5954}" destId="{D4A3245B-529E-4DD0-B434-4CD95CDB9C66}" srcOrd="1" destOrd="0" presId="urn:microsoft.com/office/officeart/2005/8/layout/hierarchy1"/>
    <dgm:cxn modelId="{F3F384F4-EC94-4EB1-91F2-224C954BA758}" type="presParOf" srcId="{D4A3245B-529E-4DD0-B434-4CD95CDB9C66}" destId="{E1A0CC85-6303-4C35-B65C-C514714AEF38}" srcOrd="0" destOrd="0" presId="urn:microsoft.com/office/officeart/2005/8/layout/hierarchy1"/>
    <dgm:cxn modelId="{17244E1B-D786-4B0B-9CDC-15612D98B2B9}" type="presParOf" srcId="{D4A3245B-529E-4DD0-B434-4CD95CDB9C66}" destId="{4A81205D-FCBC-4D70-AF9E-45B3FCE69913}" srcOrd="1" destOrd="0" presId="urn:microsoft.com/office/officeart/2005/8/layout/hierarchy1"/>
    <dgm:cxn modelId="{9BB08F13-4C75-45EE-B8C0-00D46202D478}" type="presParOf" srcId="{4A81205D-FCBC-4D70-AF9E-45B3FCE69913}" destId="{77E5A037-063E-4219-A704-71FCC8B6AF3F}" srcOrd="0" destOrd="0" presId="urn:microsoft.com/office/officeart/2005/8/layout/hierarchy1"/>
    <dgm:cxn modelId="{79286C06-53A1-4D41-90BC-D30FE2B15752}" type="presParOf" srcId="{77E5A037-063E-4219-A704-71FCC8B6AF3F}" destId="{AB3B66B4-2EBA-4A03-BF04-E72C2BF0FEDA}" srcOrd="0" destOrd="0" presId="urn:microsoft.com/office/officeart/2005/8/layout/hierarchy1"/>
    <dgm:cxn modelId="{17EA8FD9-3510-4CB2-BA84-15A4B4AF462F}" type="presParOf" srcId="{77E5A037-063E-4219-A704-71FCC8B6AF3F}" destId="{A18E87FE-A044-403D-BEC3-05CBC9D29AD9}" srcOrd="1" destOrd="0" presId="urn:microsoft.com/office/officeart/2005/8/layout/hierarchy1"/>
    <dgm:cxn modelId="{305AB431-A966-464F-A149-D099E5B26FB6}" type="presParOf" srcId="{4A81205D-FCBC-4D70-AF9E-45B3FCE69913}" destId="{830451B8-20CE-44F3-8BE0-AB85CF28B74B}" srcOrd="1" destOrd="0" presId="urn:microsoft.com/office/officeart/2005/8/layout/hierarchy1"/>
    <dgm:cxn modelId="{0BBD0BED-55F8-4C66-BD5D-2C9205817948}" type="presParOf" srcId="{830451B8-20CE-44F3-8BE0-AB85CF28B74B}" destId="{0B00BA67-9368-4949-9DEE-83AEE83A1195}" srcOrd="0" destOrd="0" presId="urn:microsoft.com/office/officeart/2005/8/layout/hierarchy1"/>
    <dgm:cxn modelId="{5FEDC77D-9C88-4389-BDB7-5076C2A66C63}" type="presParOf" srcId="{830451B8-20CE-44F3-8BE0-AB85CF28B74B}" destId="{3B3EAB61-1DDA-460B-89E1-75DE2540C7A7}" srcOrd="1" destOrd="0" presId="urn:microsoft.com/office/officeart/2005/8/layout/hierarchy1"/>
    <dgm:cxn modelId="{34E777F0-40F7-47B7-AAD0-F2B4684760E9}" type="presParOf" srcId="{3B3EAB61-1DDA-460B-89E1-75DE2540C7A7}" destId="{7661B84C-B469-490A-A27C-9207F04CC2F3}" srcOrd="0" destOrd="0" presId="urn:microsoft.com/office/officeart/2005/8/layout/hierarchy1"/>
    <dgm:cxn modelId="{4EE38B76-3AEB-4794-8DED-6E1ABE427283}" type="presParOf" srcId="{7661B84C-B469-490A-A27C-9207F04CC2F3}" destId="{2F538E48-A163-4975-9963-D2F0A29C488D}" srcOrd="0" destOrd="0" presId="urn:microsoft.com/office/officeart/2005/8/layout/hierarchy1"/>
    <dgm:cxn modelId="{85A75E6C-9F57-4E80-A948-86B80EC0AD4D}" type="presParOf" srcId="{7661B84C-B469-490A-A27C-9207F04CC2F3}" destId="{279F84F8-7E7D-4B80-8867-6D7FC0AA2797}" srcOrd="1" destOrd="0" presId="urn:microsoft.com/office/officeart/2005/8/layout/hierarchy1"/>
    <dgm:cxn modelId="{11E37B5E-56C3-42A8-B44F-23F9419B3D88}" type="presParOf" srcId="{3B3EAB61-1DDA-460B-89E1-75DE2540C7A7}" destId="{FCA29878-8021-443C-B72D-6214A386B93B}" srcOrd="1" destOrd="0" presId="urn:microsoft.com/office/officeart/2005/8/layout/hierarchy1"/>
    <dgm:cxn modelId="{D3543DCE-D8ED-4A6E-BA97-B1E7DFE9A442}" type="presParOf" srcId="{830451B8-20CE-44F3-8BE0-AB85CF28B74B}" destId="{201B40F2-D6E5-478B-ADBD-6699CC0861B6}" srcOrd="2" destOrd="0" presId="urn:microsoft.com/office/officeart/2005/8/layout/hierarchy1"/>
    <dgm:cxn modelId="{0853FD0E-9048-43A4-8662-CB07D61C993E}" type="presParOf" srcId="{830451B8-20CE-44F3-8BE0-AB85CF28B74B}" destId="{E4D2CED9-2859-4287-9A88-C483001A0A0F}" srcOrd="3" destOrd="0" presId="urn:microsoft.com/office/officeart/2005/8/layout/hierarchy1"/>
    <dgm:cxn modelId="{EC027387-F036-4BCD-8A21-D470D7352939}" type="presParOf" srcId="{E4D2CED9-2859-4287-9A88-C483001A0A0F}" destId="{BFBD53C2-85C4-42D5-8F32-55E8589B65EB}" srcOrd="0" destOrd="0" presId="urn:microsoft.com/office/officeart/2005/8/layout/hierarchy1"/>
    <dgm:cxn modelId="{66FBD4B5-E429-44F1-9143-42BF48EBF227}" type="presParOf" srcId="{BFBD53C2-85C4-42D5-8F32-55E8589B65EB}" destId="{7215E7B6-4C55-4953-A2AD-032AB3EA6CB5}" srcOrd="0" destOrd="0" presId="urn:microsoft.com/office/officeart/2005/8/layout/hierarchy1"/>
    <dgm:cxn modelId="{0F505B03-5812-427B-902A-3A1272B2B914}" type="presParOf" srcId="{BFBD53C2-85C4-42D5-8F32-55E8589B65EB}" destId="{2EAA9940-F9EE-4664-AAF6-C0FAA308EB43}" srcOrd="1" destOrd="0" presId="urn:microsoft.com/office/officeart/2005/8/layout/hierarchy1"/>
    <dgm:cxn modelId="{4B7F4031-AEAA-4DE3-B94A-161619E7D9C7}" type="presParOf" srcId="{E4D2CED9-2859-4287-9A88-C483001A0A0F}" destId="{C72EC26C-1D39-404F-9F83-1BF6F8F36717}" srcOrd="1" destOrd="0" presId="urn:microsoft.com/office/officeart/2005/8/layout/hierarchy1"/>
    <dgm:cxn modelId="{B92C2E27-2F71-44E9-96B3-33A3D4A41F5F}" type="presParOf" srcId="{D4A3245B-529E-4DD0-B434-4CD95CDB9C66}" destId="{CC9BFF65-14E0-46E6-A097-DFB4064E801C}" srcOrd="2" destOrd="0" presId="urn:microsoft.com/office/officeart/2005/8/layout/hierarchy1"/>
    <dgm:cxn modelId="{A7377AA1-4493-495D-B3D5-9B7AC4D46563}" type="presParOf" srcId="{D4A3245B-529E-4DD0-B434-4CD95CDB9C66}" destId="{05802F7E-9B7E-4813-B061-066E67BB320A}" srcOrd="3" destOrd="0" presId="urn:microsoft.com/office/officeart/2005/8/layout/hierarchy1"/>
    <dgm:cxn modelId="{B56D3F88-3F30-4E60-BD5A-1C421E8502A9}" type="presParOf" srcId="{05802F7E-9B7E-4813-B061-066E67BB320A}" destId="{A236831B-C13F-4D2E-A832-8B1DB0A48941}" srcOrd="0" destOrd="0" presId="urn:microsoft.com/office/officeart/2005/8/layout/hierarchy1"/>
    <dgm:cxn modelId="{BDB6ABA7-A198-461D-880B-A8F4436105F1}" type="presParOf" srcId="{A236831B-C13F-4D2E-A832-8B1DB0A48941}" destId="{1A3F9257-565A-4BEE-A06F-65C2E2B6467E}" srcOrd="0" destOrd="0" presId="urn:microsoft.com/office/officeart/2005/8/layout/hierarchy1"/>
    <dgm:cxn modelId="{B28850B2-DF59-41DF-9699-C92496B8CACA}" type="presParOf" srcId="{A236831B-C13F-4D2E-A832-8B1DB0A48941}" destId="{208337CD-5286-4314-B05B-1D16B0BBAFCC}" srcOrd="1" destOrd="0" presId="urn:microsoft.com/office/officeart/2005/8/layout/hierarchy1"/>
    <dgm:cxn modelId="{569D418F-D1D1-4021-8E0F-25C8714DED4B}" type="presParOf" srcId="{05802F7E-9B7E-4813-B061-066E67BB320A}" destId="{A42A2EE1-835D-4266-8BA0-28AD4D2F8D71}" srcOrd="1" destOrd="0" presId="urn:microsoft.com/office/officeart/2005/8/layout/hierarchy1"/>
    <dgm:cxn modelId="{EE7F2B6D-AD6C-42D2-8B61-7AB7172A8231}" type="presParOf" srcId="{A42A2EE1-835D-4266-8BA0-28AD4D2F8D71}" destId="{12A83E3F-8559-4215-BBDD-045464FFCBF7}" srcOrd="0" destOrd="0" presId="urn:microsoft.com/office/officeart/2005/8/layout/hierarchy1"/>
    <dgm:cxn modelId="{2100DF85-436E-438E-81D1-C0FA39821CB7}" type="presParOf" srcId="{A42A2EE1-835D-4266-8BA0-28AD4D2F8D71}" destId="{08D8DC70-08A3-4C37-89D0-C4A27FB1A726}" srcOrd="1" destOrd="0" presId="urn:microsoft.com/office/officeart/2005/8/layout/hierarchy1"/>
    <dgm:cxn modelId="{791749E9-0708-468F-944B-C48539544B36}" type="presParOf" srcId="{08D8DC70-08A3-4C37-89D0-C4A27FB1A726}" destId="{EAE65D77-C532-4BE0-A681-8CD1935F64A8}" srcOrd="0" destOrd="0" presId="urn:microsoft.com/office/officeart/2005/8/layout/hierarchy1"/>
    <dgm:cxn modelId="{47506CFB-D8E6-4771-BC6A-41E54D9B2EE8}" type="presParOf" srcId="{EAE65D77-C532-4BE0-A681-8CD1935F64A8}" destId="{34296705-3BB0-4CFD-B43F-2E89370ED2E6}" srcOrd="0" destOrd="0" presId="urn:microsoft.com/office/officeart/2005/8/layout/hierarchy1"/>
    <dgm:cxn modelId="{EB334D98-6DC5-44EB-8E00-20624A1FE50A}" type="presParOf" srcId="{EAE65D77-C532-4BE0-A681-8CD1935F64A8}" destId="{517A695A-F4DA-42B3-9388-F1FED2F7D2E9}" srcOrd="1" destOrd="0" presId="urn:microsoft.com/office/officeart/2005/8/layout/hierarchy1"/>
    <dgm:cxn modelId="{273F660D-695C-427C-98ED-C515D186E6D7}" type="presParOf" srcId="{08D8DC70-08A3-4C37-89D0-C4A27FB1A726}" destId="{6437230D-184D-483B-A81F-F543B787CC70}" srcOrd="1" destOrd="0" presId="urn:microsoft.com/office/officeart/2005/8/layout/hierarchy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A83E3F-8559-4215-BBDD-045464FFCBF7}">
      <dsp:nvSpPr>
        <dsp:cNvPr id="0" name=""/>
        <dsp:cNvSpPr/>
      </dsp:nvSpPr>
      <dsp:spPr>
        <a:xfrm>
          <a:off x="4657634" y="2495190"/>
          <a:ext cx="91440" cy="441758"/>
        </a:xfrm>
        <a:custGeom>
          <a:avLst/>
          <a:gdLst/>
          <a:ahLst/>
          <a:cxnLst/>
          <a:rect l="0" t="0" r="0" b="0"/>
          <a:pathLst>
            <a:path>
              <a:moveTo>
                <a:pt x="45720" y="0"/>
              </a:moveTo>
              <a:lnTo>
                <a:pt x="45720" y="441758"/>
              </a:lnTo>
            </a:path>
          </a:pathLst>
        </a:custGeom>
        <a:noFill/>
        <a:ln w="11429" cap="flat" cmpd="sng" algn="ctr">
          <a:solidFill>
            <a:schemeClr val="accent1">
              <a:shade val="8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CC9BFF65-14E0-46E6-A097-DFB4064E801C}">
      <dsp:nvSpPr>
        <dsp:cNvPr id="0" name=""/>
        <dsp:cNvSpPr/>
      </dsp:nvSpPr>
      <dsp:spPr>
        <a:xfrm>
          <a:off x="3229266" y="1088905"/>
          <a:ext cx="1474088" cy="441758"/>
        </a:xfrm>
        <a:custGeom>
          <a:avLst/>
          <a:gdLst/>
          <a:ahLst/>
          <a:cxnLst/>
          <a:rect l="0" t="0" r="0" b="0"/>
          <a:pathLst>
            <a:path>
              <a:moveTo>
                <a:pt x="0" y="0"/>
              </a:moveTo>
              <a:lnTo>
                <a:pt x="0" y="301045"/>
              </a:lnTo>
              <a:lnTo>
                <a:pt x="1474088" y="301045"/>
              </a:lnTo>
              <a:lnTo>
                <a:pt x="1474088" y="441758"/>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201B40F2-D6E5-478B-ADBD-6699CC0861B6}">
      <dsp:nvSpPr>
        <dsp:cNvPr id="0" name=""/>
        <dsp:cNvSpPr/>
      </dsp:nvSpPr>
      <dsp:spPr>
        <a:xfrm>
          <a:off x="1627967" y="2479005"/>
          <a:ext cx="1099683" cy="457943"/>
        </a:xfrm>
        <a:custGeom>
          <a:avLst/>
          <a:gdLst/>
          <a:ahLst/>
          <a:cxnLst/>
          <a:rect l="0" t="0" r="0" b="0"/>
          <a:pathLst>
            <a:path>
              <a:moveTo>
                <a:pt x="0" y="0"/>
              </a:moveTo>
              <a:lnTo>
                <a:pt x="0" y="317230"/>
              </a:lnTo>
              <a:lnTo>
                <a:pt x="1099683" y="317230"/>
              </a:lnTo>
              <a:lnTo>
                <a:pt x="1099683" y="457943"/>
              </a:lnTo>
            </a:path>
          </a:pathLst>
        </a:custGeom>
        <a:noFill/>
        <a:ln w="11429" cap="flat" cmpd="sng" algn="ctr">
          <a:solidFill>
            <a:schemeClr val="accent1">
              <a:shade val="8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0B00BA67-9368-4949-9DEE-83AEE83A1195}">
      <dsp:nvSpPr>
        <dsp:cNvPr id="0" name=""/>
        <dsp:cNvSpPr/>
      </dsp:nvSpPr>
      <dsp:spPr>
        <a:xfrm>
          <a:off x="871168" y="2479005"/>
          <a:ext cx="756798" cy="457943"/>
        </a:xfrm>
        <a:custGeom>
          <a:avLst/>
          <a:gdLst/>
          <a:ahLst/>
          <a:cxnLst/>
          <a:rect l="0" t="0" r="0" b="0"/>
          <a:pathLst>
            <a:path>
              <a:moveTo>
                <a:pt x="756798" y="0"/>
              </a:moveTo>
              <a:lnTo>
                <a:pt x="756798" y="317230"/>
              </a:lnTo>
              <a:lnTo>
                <a:pt x="0" y="317230"/>
              </a:lnTo>
              <a:lnTo>
                <a:pt x="0" y="457943"/>
              </a:lnTo>
            </a:path>
          </a:pathLst>
        </a:custGeom>
        <a:noFill/>
        <a:ln w="11429" cap="flat" cmpd="sng" algn="ctr">
          <a:solidFill>
            <a:schemeClr val="accent1">
              <a:shade val="8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E1A0CC85-6303-4C35-B65C-C514714AEF38}">
      <dsp:nvSpPr>
        <dsp:cNvPr id="0" name=""/>
        <dsp:cNvSpPr/>
      </dsp:nvSpPr>
      <dsp:spPr>
        <a:xfrm>
          <a:off x="1627967" y="1088905"/>
          <a:ext cx="1601299" cy="425573"/>
        </a:xfrm>
        <a:custGeom>
          <a:avLst/>
          <a:gdLst/>
          <a:ahLst/>
          <a:cxnLst/>
          <a:rect l="0" t="0" r="0" b="0"/>
          <a:pathLst>
            <a:path>
              <a:moveTo>
                <a:pt x="1601299" y="0"/>
              </a:moveTo>
              <a:lnTo>
                <a:pt x="1601299" y="284860"/>
              </a:lnTo>
              <a:lnTo>
                <a:pt x="0" y="284860"/>
              </a:lnTo>
              <a:lnTo>
                <a:pt x="0" y="425573"/>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BDBBAF0A-1CF4-434A-9E29-C7FDB217A283}">
      <dsp:nvSpPr>
        <dsp:cNvPr id="0" name=""/>
        <dsp:cNvSpPr/>
      </dsp:nvSpPr>
      <dsp:spPr>
        <a:xfrm>
          <a:off x="1908297" y="2192"/>
          <a:ext cx="2641937" cy="1086713"/>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2BB9DD3B-97F3-42B2-BF3C-9439E4C25EA4}">
      <dsp:nvSpPr>
        <dsp:cNvPr id="0" name=""/>
        <dsp:cNvSpPr/>
      </dsp:nvSpPr>
      <dsp:spPr>
        <a:xfrm>
          <a:off x="2077068" y="162524"/>
          <a:ext cx="2641937" cy="1086713"/>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kern="1200" dirty="0"/>
            <a:t>Το πρόβλημα :</a:t>
          </a:r>
        </a:p>
        <a:p>
          <a:pPr lvl="0" algn="ctr" defTabSz="800100">
            <a:lnSpc>
              <a:spcPct val="90000"/>
            </a:lnSpc>
            <a:spcBef>
              <a:spcPct val="0"/>
            </a:spcBef>
            <a:spcAft>
              <a:spcPct val="35000"/>
            </a:spcAft>
          </a:pPr>
          <a:r>
            <a:rPr lang="el-GR" sz="1800" kern="1200" dirty="0"/>
            <a:t>Ο μαθητής με αναπηρία</a:t>
          </a:r>
        </a:p>
        <a:p>
          <a:pPr lvl="0" algn="ctr" defTabSz="800100">
            <a:lnSpc>
              <a:spcPct val="90000"/>
            </a:lnSpc>
            <a:spcBef>
              <a:spcPct val="0"/>
            </a:spcBef>
            <a:spcAft>
              <a:spcPct val="35000"/>
            </a:spcAft>
          </a:pPr>
          <a:endParaRPr lang="el-GR" sz="1800" kern="1200" dirty="0"/>
        </a:p>
      </dsp:txBody>
      <dsp:txXfrm>
        <a:off x="2108897" y="194353"/>
        <a:ext cx="2578279" cy="1023055"/>
      </dsp:txXfrm>
    </dsp:sp>
    <dsp:sp modelId="{AB3B66B4-2EBA-4A03-BF04-E72C2BF0FEDA}">
      <dsp:nvSpPr>
        <dsp:cNvPr id="0" name=""/>
        <dsp:cNvSpPr/>
      </dsp:nvSpPr>
      <dsp:spPr>
        <a:xfrm>
          <a:off x="471560" y="1514478"/>
          <a:ext cx="2312813" cy="964526"/>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A18E87FE-A044-403D-BEC3-05CBC9D29AD9}">
      <dsp:nvSpPr>
        <dsp:cNvPr id="0" name=""/>
        <dsp:cNvSpPr/>
      </dsp:nvSpPr>
      <dsp:spPr>
        <a:xfrm>
          <a:off x="640331" y="1674811"/>
          <a:ext cx="2312813" cy="964526"/>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kern="1200" dirty="0"/>
            <a:t>Δεν ανταποκρίνεται στις προσδοκίες του σχολείου</a:t>
          </a:r>
        </a:p>
      </dsp:txBody>
      <dsp:txXfrm>
        <a:off x="668581" y="1703061"/>
        <a:ext cx="2256313" cy="908026"/>
      </dsp:txXfrm>
    </dsp:sp>
    <dsp:sp modelId="{2F538E48-A163-4975-9963-D2F0A29C488D}">
      <dsp:nvSpPr>
        <dsp:cNvPr id="0" name=""/>
        <dsp:cNvSpPr/>
      </dsp:nvSpPr>
      <dsp:spPr>
        <a:xfrm>
          <a:off x="111698" y="2936948"/>
          <a:ext cx="1518939" cy="964526"/>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279F84F8-7E7D-4B80-8867-6D7FC0AA2797}">
      <dsp:nvSpPr>
        <dsp:cNvPr id="0" name=""/>
        <dsp:cNvSpPr/>
      </dsp:nvSpPr>
      <dsp:spPr>
        <a:xfrm>
          <a:off x="280470" y="3097281"/>
          <a:ext cx="1518939" cy="964526"/>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kern="1200" dirty="0"/>
            <a:t>Χρειάζεται:</a:t>
          </a:r>
        </a:p>
        <a:p>
          <a:pPr lvl="0" algn="ctr" defTabSz="711200">
            <a:lnSpc>
              <a:spcPct val="90000"/>
            </a:lnSpc>
            <a:spcBef>
              <a:spcPct val="0"/>
            </a:spcBef>
            <a:spcAft>
              <a:spcPct val="35000"/>
            </a:spcAft>
          </a:pPr>
          <a:r>
            <a:rPr lang="el-GR" sz="1600" kern="1200" dirty="0"/>
            <a:t>Ειδικό εκπαιδευτικό</a:t>
          </a:r>
        </a:p>
      </dsp:txBody>
      <dsp:txXfrm>
        <a:off x="308720" y="3125531"/>
        <a:ext cx="1462439" cy="908026"/>
      </dsp:txXfrm>
    </dsp:sp>
    <dsp:sp modelId="{7215E7B6-4C55-4953-A2AD-032AB3EA6CB5}">
      <dsp:nvSpPr>
        <dsp:cNvPr id="0" name=""/>
        <dsp:cNvSpPr/>
      </dsp:nvSpPr>
      <dsp:spPr>
        <a:xfrm>
          <a:off x="1968181" y="2936948"/>
          <a:ext cx="1518939" cy="964526"/>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2EAA9940-F9EE-4664-AAF6-C0FAA308EB43}">
      <dsp:nvSpPr>
        <dsp:cNvPr id="0" name=""/>
        <dsp:cNvSpPr/>
      </dsp:nvSpPr>
      <dsp:spPr>
        <a:xfrm>
          <a:off x="2136952" y="3097281"/>
          <a:ext cx="1518939" cy="964526"/>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kern="1200" dirty="0"/>
            <a:t>Ειδικό εξοπλισμό </a:t>
          </a:r>
        </a:p>
      </dsp:txBody>
      <dsp:txXfrm>
        <a:off x="2165202" y="3125531"/>
        <a:ext cx="1462439" cy="908026"/>
      </dsp:txXfrm>
    </dsp:sp>
    <dsp:sp modelId="{1A3F9257-565A-4BEE-A06F-65C2E2B6467E}">
      <dsp:nvSpPr>
        <dsp:cNvPr id="0" name=""/>
        <dsp:cNvSpPr/>
      </dsp:nvSpPr>
      <dsp:spPr>
        <a:xfrm>
          <a:off x="3591179" y="1530663"/>
          <a:ext cx="2224350" cy="964526"/>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208337CD-5286-4314-B05B-1D16B0BBAFCC}">
      <dsp:nvSpPr>
        <dsp:cNvPr id="0" name=""/>
        <dsp:cNvSpPr/>
      </dsp:nvSpPr>
      <dsp:spPr>
        <a:xfrm>
          <a:off x="3759950" y="1690995"/>
          <a:ext cx="2224350" cy="964526"/>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kern="1200" dirty="0"/>
            <a:t>Είναι «διαφορετικός » από τους άλλους.</a:t>
          </a:r>
        </a:p>
      </dsp:txBody>
      <dsp:txXfrm>
        <a:off x="3788200" y="1719245"/>
        <a:ext cx="2167850" cy="908026"/>
      </dsp:txXfrm>
    </dsp:sp>
    <dsp:sp modelId="{34296705-3BB0-4CFD-B43F-2E89370ED2E6}">
      <dsp:nvSpPr>
        <dsp:cNvPr id="0" name=""/>
        <dsp:cNvSpPr/>
      </dsp:nvSpPr>
      <dsp:spPr>
        <a:xfrm>
          <a:off x="3824663" y="2936948"/>
          <a:ext cx="1757383" cy="964526"/>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517A695A-F4DA-42B3-9388-F1FED2F7D2E9}">
      <dsp:nvSpPr>
        <dsp:cNvPr id="0" name=""/>
        <dsp:cNvSpPr/>
      </dsp:nvSpPr>
      <dsp:spPr>
        <a:xfrm>
          <a:off x="3993434" y="3097281"/>
          <a:ext cx="1757383" cy="964526"/>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kern="1200" dirty="0"/>
            <a:t>Ειδικό εκπαιδευτικό περιβάλλον</a:t>
          </a:r>
        </a:p>
      </dsp:txBody>
      <dsp:txXfrm>
        <a:off x="4021684" y="3125531"/>
        <a:ext cx="1700883" cy="90802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D3CC5A2E-9F3B-415B-8472-4BA10A5DC720}" type="datetimeFigureOut">
              <a:rPr lang="el-GR" smtClean="0"/>
              <a:pPr/>
              <a:t>9/11/2020</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2B29545-AC1B-41F9-8A6B-5176351F230F}"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D3CC5A2E-9F3B-415B-8472-4BA10A5DC720}" type="datetimeFigureOut">
              <a:rPr lang="el-GR" smtClean="0"/>
              <a:pPr/>
              <a:t>9/11/2020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B29545-AC1B-41F9-8A6B-5176351F230F}"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E2B29545-AC1B-41F9-8A6B-5176351F230F}"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D3CC5A2E-9F3B-415B-8472-4BA10A5DC720}" type="datetimeFigureOut">
              <a:rPr lang="el-GR" smtClean="0"/>
              <a:pPr/>
              <a:t>9/11/2020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D3CC5A2E-9F3B-415B-8472-4BA10A5DC720}" type="datetimeFigureOut">
              <a:rPr lang="el-GR" smtClean="0"/>
              <a:pPr/>
              <a:t>9/11/2020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E2B29545-AC1B-41F9-8A6B-5176351F230F}"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D3CC5A2E-9F3B-415B-8472-4BA10A5DC720}" type="datetimeFigureOut">
              <a:rPr lang="el-GR" smtClean="0"/>
              <a:pPr/>
              <a:t>9/11/2020</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2B29545-AC1B-41F9-8A6B-5176351F230F}"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D3CC5A2E-9F3B-415B-8472-4BA10A5DC720}" type="datetimeFigureOut">
              <a:rPr lang="el-GR" smtClean="0"/>
              <a:pPr/>
              <a:t>9/11/2020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2B29545-AC1B-41F9-8A6B-5176351F230F}"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D3CC5A2E-9F3B-415B-8472-4BA10A5DC720}" type="datetimeFigureOut">
              <a:rPr lang="el-GR" smtClean="0"/>
              <a:pPr/>
              <a:t>9/11/2020</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E2B29545-AC1B-41F9-8A6B-5176351F230F}"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D3CC5A2E-9F3B-415B-8472-4BA10A5DC720}" type="datetimeFigureOut">
              <a:rPr lang="el-GR" smtClean="0"/>
              <a:pPr/>
              <a:t>9/11/2020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E2B29545-AC1B-41F9-8A6B-5176351F230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D3CC5A2E-9F3B-415B-8472-4BA10A5DC720}" type="datetimeFigureOut">
              <a:rPr lang="el-GR" smtClean="0"/>
              <a:pPr/>
              <a:t>9/11/2020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E2B29545-AC1B-41F9-8A6B-5176351F230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2B29545-AC1B-41F9-8A6B-5176351F230F}"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D3CC5A2E-9F3B-415B-8472-4BA10A5DC720}" type="datetimeFigureOut">
              <a:rPr lang="el-GR" smtClean="0"/>
              <a:pPr/>
              <a:t>9/11/2020</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E2B29545-AC1B-41F9-8A6B-5176351F230F}"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D3CC5A2E-9F3B-415B-8472-4BA10A5DC720}" type="datetimeFigureOut">
              <a:rPr lang="el-GR" smtClean="0"/>
              <a:pPr/>
              <a:t>9/11/2020</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3CC5A2E-9F3B-415B-8472-4BA10A5DC720}" type="datetimeFigureOut">
              <a:rPr lang="el-GR" smtClean="0"/>
              <a:pPr/>
              <a:t>9/11/2020</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2B29545-AC1B-41F9-8A6B-5176351F230F}"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2kesyp-g-athin.att.sch.gr/ekpaideusi/smea.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371600" y="2819400"/>
            <a:ext cx="5843606" cy="1109666"/>
          </a:xfrm>
        </p:spPr>
        <p:txBody>
          <a:bodyPr>
            <a:normAutofit lnSpcReduction="10000"/>
          </a:bodyPr>
          <a:lstStyle/>
          <a:p>
            <a:endParaRPr lang="el-GR" sz="3200" dirty="0">
              <a:latin typeface="Arial" pitchFamily="34" charset="0"/>
              <a:cs typeface="Arial" pitchFamily="34" charset="0"/>
            </a:endParaRPr>
          </a:p>
          <a:p>
            <a:r>
              <a:rPr lang="el-GR" sz="3200" dirty="0" err="1">
                <a:latin typeface="Arial" pitchFamily="34" charset="0"/>
                <a:cs typeface="Arial" pitchFamily="34" charset="0"/>
              </a:rPr>
              <a:t>Εισαγωγη</a:t>
            </a:r>
            <a:endParaRPr lang="el-GR" sz="3200" dirty="0">
              <a:latin typeface="Arial" pitchFamily="34" charset="0"/>
              <a:cs typeface="Arial" pitchFamily="34" charset="0"/>
            </a:endParaRPr>
          </a:p>
        </p:txBody>
      </p:sp>
      <p:sp>
        <p:nvSpPr>
          <p:cNvPr id="2" name="1 - Τίτλος"/>
          <p:cNvSpPr>
            <a:spLocks noGrp="1"/>
          </p:cNvSpPr>
          <p:nvPr>
            <p:ph type="ctrTitle"/>
          </p:nvPr>
        </p:nvSpPr>
        <p:spPr>
          <a:xfrm>
            <a:off x="1357290" y="381000"/>
            <a:ext cx="7100910" cy="1333488"/>
          </a:xfrm>
        </p:spPr>
        <p:txBody>
          <a:bodyPr/>
          <a:lstStyle/>
          <a:p>
            <a:r>
              <a:rPr lang="el-GR" dirty="0">
                <a:latin typeface="Arial" pitchFamily="34" charset="0"/>
                <a:cs typeface="Arial" pitchFamily="34" charset="0"/>
              </a:rPr>
              <a:t>ΣΤΟΙΧΕΙΑ ΕΙΔΙΚΗΣ ΑΓΩΓΗΣ</a:t>
            </a:r>
          </a:p>
        </p:txBody>
      </p:sp>
      <p:sp>
        <p:nvSpPr>
          <p:cNvPr id="4" name="3 - TextBox"/>
          <p:cNvSpPr txBox="1"/>
          <p:nvPr/>
        </p:nvSpPr>
        <p:spPr>
          <a:xfrm>
            <a:off x="5357818" y="5000636"/>
            <a:ext cx="3286148" cy="646331"/>
          </a:xfrm>
          <a:prstGeom prst="rect">
            <a:avLst/>
          </a:prstGeom>
          <a:noFill/>
        </p:spPr>
        <p:txBody>
          <a:bodyPr wrap="square" rtlCol="0">
            <a:spAutoFit/>
          </a:bodyPr>
          <a:lstStyle/>
          <a:p>
            <a:r>
              <a:rPr lang="el-GR" b="1" dirty="0">
                <a:solidFill>
                  <a:srgbClr val="7030A0"/>
                </a:solidFill>
                <a:latin typeface="Monotype Corsiva" pitchFamily="66" charset="0"/>
              </a:rPr>
              <a:t>    Γιαννούλα </a:t>
            </a:r>
            <a:r>
              <a:rPr lang="el-GR" b="1" dirty="0" err="1">
                <a:solidFill>
                  <a:srgbClr val="7030A0"/>
                </a:solidFill>
                <a:latin typeface="Monotype Corsiva" pitchFamily="66" charset="0"/>
              </a:rPr>
              <a:t>Τηλιγάδα</a:t>
            </a:r>
            <a:r>
              <a:rPr lang="el-GR" b="1" dirty="0">
                <a:solidFill>
                  <a:srgbClr val="7030A0"/>
                </a:solidFill>
                <a:latin typeface="Monotype Corsiva" pitchFamily="66" charset="0"/>
              </a:rPr>
              <a:t> </a:t>
            </a:r>
          </a:p>
          <a:p>
            <a:r>
              <a:rPr lang="el-GR" b="1">
                <a:solidFill>
                  <a:srgbClr val="7030A0"/>
                </a:solidFill>
                <a:latin typeface="Monotype Corsiva" pitchFamily="66" charset="0"/>
              </a:rPr>
              <a:t>      Νηπιαγωγός </a:t>
            </a:r>
            <a:r>
              <a:rPr lang="el-GR" b="1" dirty="0">
                <a:solidFill>
                  <a:srgbClr val="7030A0"/>
                </a:solidFill>
                <a:latin typeface="Monotype Corsiva" pitchFamily="66" charset="0"/>
              </a:rPr>
              <a:t>Ε.Α.Ε.</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C089404-97D7-44CF-B1B5-01EFCCFD761D}"/>
              </a:ext>
            </a:extLst>
          </p:cNvPr>
          <p:cNvSpPr>
            <a:spLocks noGrp="1"/>
          </p:cNvSpPr>
          <p:nvPr>
            <p:ph type="title"/>
          </p:nvPr>
        </p:nvSpPr>
        <p:spPr>
          <a:xfrm>
            <a:off x="301752" y="228600"/>
            <a:ext cx="8662736" cy="896144"/>
          </a:xfrm>
        </p:spPr>
        <p:txBody>
          <a:bodyPr>
            <a:normAutofit fontScale="90000"/>
          </a:bodyPr>
          <a:lstStyle/>
          <a:p>
            <a:r>
              <a:rPr lang="el-GR" dirty="0"/>
              <a:t>Ποιες είναι οι δομές της Ειδικής Αγωγής και ποιες ανάγκες καλύπτουν</a:t>
            </a:r>
            <a:r>
              <a:rPr lang="en-US" dirty="0"/>
              <a:t>;</a:t>
            </a:r>
            <a:endParaRPr lang="el-GR" dirty="0"/>
          </a:p>
        </p:txBody>
      </p:sp>
      <p:sp>
        <p:nvSpPr>
          <p:cNvPr id="3" name="Θέση περιεχομένου 2">
            <a:extLst>
              <a:ext uri="{FF2B5EF4-FFF2-40B4-BE49-F238E27FC236}">
                <a16:creationId xmlns:a16="http://schemas.microsoft.com/office/drawing/2014/main" xmlns="" id="{0783B2F1-5F28-421A-B36B-4DC845C825A2}"/>
              </a:ext>
            </a:extLst>
          </p:cNvPr>
          <p:cNvSpPr>
            <a:spLocks noGrp="1"/>
          </p:cNvSpPr>
          <p:nvPr>
            <p:ph sz="quarter" idx="1"/>
          </p:nvPr>
        </p:nvSpPr>
        <p:spPr/>
        <p:txBody>
          <a:bodyPr/>
          <a:lstStyle/>
          <a:p>
            <a:pPr marL="0" indent="0" algn="just">
              <a:lnSpc>
                <a:spcPct val="150000"/>
              </a:lnSpc>
              <a:buNone/>
            </a:pPr>
            <a:r>
              <a:rPr lang="el-GR" dirty="0"/>
              <a:t>Το ελληνικό εκπαιδευτικό σύστημα στηρίζει την εκπαίδευση ατόμων με ειδικές ανάγκες και αναπηρία υιοθετώντας την πολιτική της ένταξης.</a:t>
            </a:r>
          </a:p>
          <a:p>
            <a:pPr marL="0" indent="0" algn="just">
              <a:lnSpc>
                <a:spcPct val="150000"/>
              </a:lnSpc>
              <a:buNone/>
            </a:pPr>
            <a:r>
              <a:rPr lang="el-GR" dirty="0"/>
              <a:t>Οι δομές αυτές είναι οι εξής:</a:t>
            </a:r>
          </a:p>
        </p:txBody>
      </p:sp>
    </p:spTree>
    <p:extLst>
      <p:ext uri="{BB962C8B-B14F-4D97-AF65-F5344CB8AC3E}">
        <p14:creationId xmlns:p14="http://schemas.microsoft.com/office/powerpoint/2010/main" val="179440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15603" y="260648"/>
            <a:ext cx="8534400" cy="758952"/>
          </a:xfrm>
        </p:spPr>
        <p:txBody>
          <a:bodyPr/>
          <a:lstStyle/>
          <a:p>
            <a:r>
              <a:rPr lang="el-GR" dirty="0"/>
              <a:t>Δομές Ειδικής Αγωγής.</a:t>
            </a:r>
          </a:p>
        </p:txBody>
      </p:sp>
      <p:sp>
        <p:nvSpPr>
          <p:cNvPr id="3" name="2 - Θέση περιεχομένου"/>
          <p:cNvSpPr>
            <a:spLocks noGrp="1"/>
          </p:cNvSpPr>
          <p:nvPr>
            <p:ph sz="quarter" idx="1"/>
          </p:nvPr>
        </p:nvSpPr>
        <p:spPr/>
        <p:txBody>
          <a:bodyPr>
            <a:normAutofit fontScale="92500" lnSpcReduction="20000"/>
          </a:bodyPr>
          <a:lstStyle/>
          <a:p>
            <a:pPr algn="just"/>
            <a:r>
              <a:rPr lang="el-GR" sz="2000" dirty="0"/>
              <a:t>Σχολικές μονάδες Ειδικής Αγωγής &amp; Εκπαίδευσης(ΣΜΕΑΕ):</a:t>
            </a:r>
          </a:p>
          <a:p>
            <a:pPr algn="just"/>
            <a:r>
              <a:rPr lang="el-GR" sz="2000" b="1" dirty="0"/>
              <a:t>Α/</a:t>
            </a:r>
            <a:r>
              <a:rPr lang="el-GR" sz="2000" b="1" dirty="0" err="1"/>
              <a:t>θμια </a:t>
            </a:r>
            <a:r>
              <a:rPr lang="el-GR" sz="2000" b="1" dirty="0"/>
              <a:t>Εκπαίδευση</a:t>
            </a:r>
          </a:p>
          <a:p>
            <a:pPr algn="just">
              <a:buFont typeface="Wingdings" pitchFamily="2" charset="2"/>
              <a:buChar char="Ø"/>
            </a:pPr>
            <a:r>
              <a:rPr lang="el-GR" sz="2000" dirty="0"/>
              <a:t>Ειδικά Νηπιαγωγεία,3ετής φοίτηση</a:t>
            </a:r>
          </a:p>
          <a:p>
            <a:pPr algn="just">
              <a:buFont typeface="Wingdings" pitchFamily="2" charset="2"/>
              <a:buChar char="Ø"/>
            </a:pPr>
            <a:r>
              <a:rPr lang="el-GR" sz="2000" dirty="0"/>
              <a:t>Ειδικά </a:t>
            </a:r>
            <a:r>
              <a:rPr lang="el-GR" sz="2000" dirty="0" smtClean="0"/>
              <a:t>νηπιαγωγεία, 3ετής φόιτηση</a:t>
            </a:r>
          </a:p>
          <a:p>
            <a:pPr algn="just">
              <a:buFont typeface="Wingdings" pitchFamily="2" charset="2"/>
              <a:buChar char="Ø"/>
            </a:pPr>
            <a:r>
              <a:rPr lang="el-GR" sz="2000" dirty="0" smtClean="0"/>
              <a:t>Ειδικά δημοτικά σχολεία,7ετής φοίτηση,ανώτερο ηλικιακό όριο το 14</a:t>
            </a:r>
            <a:r>
              <a:rPr lang="el-GR" sz="2000" baseline="30000" dirty="0" smtClean="0"/>
              <a:t>ο</a:t>
            </a:r>
            <a:r>
              <a:rPr lang="el-GR" sz="2000" dirty="0" smtClean="0"/>
              <a:t> έτος </a:t>
            </a:r>
            <a:endParaRPr lang="el-GR" sz="2000" dirty="0"/>
          </a:p>
          <a:p>
            <a:pPr algn="just">
              <a:buFont typeface="Wingdings" pitchFamily="2" charset="2"/>
              <a:buChar char="Ø"/>
            </a:pPr>
            <a:r>
              <a:rPr lang="el-GR" sz="2000" dirty="0"/>
              <a:t>Τμήματα Ένταξης</a:t>
            </a:r>
          </a:p>
          <a:p>
            <a:pPr algn="just">
              <a:buFont typeface="Wingdings" pitchFamily="2" charset="2"/>
              <a:buChar char="Ø"/>
            </a:pPr>
            <a:r>
              <a:rPr lang="el-GR" sz="2000" dirty="0"/>
              <a:t>Παράλληλη </a:t>
            </a:r>
            <a:r>
              <a:rPr lang="el-GR" sz="2000" dirty="0" err="1"/>
              <a:t>στληριξη</a:t>
            </a:r>
            <a:r>
              <a:rPr lang="el-GR" sz="2000" dirty="0"/>
              <a:t> </a:t>
            </a:r>
          </a:p>
          <a:p>
            <a:pPr algn="just">
              <a:buFont typeface="Wingdings" pitchFamily="2" charset="2"/>
              <a:buChar char="Ø"/>
            </a:pPr>
            <a:r>
              <a:rPr lang="el-GR" sz="2000" dirty="0" err="1"/>
              <a:t>Κατ’οίκον</a:t>
            </a:r>
            <a:r>
              <a:rPr lang="el-GR" sz="2000" dirty="0"/>
              <a:t> διδασκαλία</a:t>
            </a:r>
          </a:p>
          <a:p>
            <a:pPr algn="just">
              <a:buFont typeface="Arial" pitchFamily="34" charset="0"/>
              <a:buChar char="•"/>
            </a:pPr>
            <a:r>
              <a:rPr lang="el-GR" sz="2000" dirty="0"/>
              <a:t> </a:t>
            </a:r>
            <a:r>
              <a:rPr lang="el-GR" sz="2000" b="1" dirty="0"/>
              <a:t>Β/</a:t>
            </a:r>
            <a:r>
              <a:rPr lang="el-GR" sz="2000" b="1" dirty="0" err="1"/>
              <a:t>θμια </a:t>
            </a:r>
            <a:r>
              <a:rPr lang="el-GR" sz="2000" b="1" dirty="0"/>
              <a:t>Εκπαίδευση</a:t>
            </a:r>
          </a:p>
          <a:p>
            <a:pPr algn="just">
              <a:buFont typeface="Wingdings" pitchFamily="2" charset="2"/>
              <a:buChar char="Ø"/>
            </a:pPr>
            <a:r>
              <a:rPr lang="el-GR" sz="2000" dirty="0"/>
              <a:t>Ειδικά </a:t>
            </a:r>
            <a:r>
              <a:rPr lang="el-GR" sz="2000" dirty="0" smtClean="0"/>
              <a:t>Γυμνάσια,4ετής φοίτηση, ανώτερο ηλικιακό όριο το 19</a:t>
            </a:r>
            <a:r>
              <a:rPr lang="el-GR" sz="2000" baseline="30000" dirty="0" smtClean="0"/>
              <a:t>ο</a:t>
            </a:r>
            <a:r>
              <a:rPr lang="el-GR" sz="2000" dirty="0" smtClean="0"/>
              <a:t> έτος</a:t>
            </a:r>
          </a:p>
          <a:p>
            <a:pPr algn="just">
              <a:buFont typeface="Wingdings" pitchFamily="2" charset="2"/>
              <a:buChar char="Ø"/>
            </a:pPr>
            <a:r>
              <a:rPr lang="el-GR" sz="2000" dirty="0" smtClean="0"/>
              <a:t>Ειδικά λύκεια,4ετής φοίτηση,ανώτερο ηλικιακό όριο το 22</a:t>
            </a:r>
            <a:r>
              <a:rPr lang="el-GR" sz="2000" baseline="30000" dirty="0" smtClean="0"/>
              <a:t>ο</a:t>
            </a:r>
            <a:r>
              <a:rPr lang="el-GR" sz="2000" dirty="0" smtClean="0"/>
              <a:t> έτος</a:t>
            </a:r>
            <a:endParaRPr lang="el-GR" sz="2000" dirty="0"/>
          </a:p>
          <a:p>
            <a:pPr algn="just">
              <a:buFont typeface="Wingdings" pitchFamily="2" charset="2"/>
              <a:buChar char="Ø"/>
            </a:pPr>
            <a:r>
              <a:rPr lang="el-GR" sz="2000" dirty="0"/>
              <a:t>ΤΕΕ Ειδικής </a:t>
            </a:r>
            <a:r>
              <a:rPr lang="el-GR" sz="2000" dirty="0" smtClean="0"/>
              <a:t>Αγωγής ( α΄και β΄βαθμίδα)</a:t>
            </a:r>
            <a:endParaRPr lang="el-GR" sz="2000" dirty="0"/>
          </a:p>
          <a:p>
            <a:pPr algn="just">
              <a:buFont typeface="Wingdings" pitchFamily="2" charset="2"/>
              <a:buChar char="Ø"/>
            </a:pPr>
            <a:r>
              <a:rPr lang="el-GR" sz="2000" dirty="0"/>
              <a:t>ΕΕΕΕΚ(εργαστήρια Ειδικής Επαγγελματικής Εκπαίδευσης και Κατάρτισης) 8ετής φοίτηση, ηλικιακό όριο το 22</a:t>
            </a:r>
            <a:r>
              <a:rPr lang="el-GR" sz="2000" baseline="30000" dirty="0"/>
              <a:t>ο</a:t>
            </a:r>
            <a:r>
              <a:rPr lang="el-GR" sz="2000" dirty="0"/>
              <a:t> έτος.</a:t>
            </a:r>
          </a:p>
          <a:p>
            <a:pPr algn="just">
              <a:buFont typeface="Wingdings" pitchFamily="2" charset="2"/>
              <a:buChar char="Ø"/>
            </a:pPr>
            <a:r>
              <a:rPr lang="el-GR" sz="2000" dirty="0"/>
              <a:t>Τμήματα Ένταξης</a:t>
            </a:r>
          </a:p>
          <a:p>
            <a:pPr algn="just">
              <a:buFont typeface="Wingdings" pitchFamily="2" charset="2"/>
              <a:buChar char="Ø"/>
            </a:pPr>
            <a:endParaRPr lang="el-GR" sz="2000" dirty="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1. Τμήματα Ένταξης</a:t>
            </a:r>
            <a:endParaRPr lang="el-GR" dirty="0"/>
          </a:p>
        </p:txBody>
      </p:sp>
      <p:sp>
        <p:nvSpPr>
          <p:cNvPr id="3" name="Content Placeholder 2"/>
          <p:cNvSpPr>
            <a:spLocks noGrp="1"/>
          </p:cNvSpPr>
          <p:nvPr>
            <p:ph sz="quarter" idx="1"/>
          </p:nvPr>
        </p:nvSpPr>
        <p:spPr/>
        <p:txBody>
          <a:bodyPr>
            <a:normAutofit fontScale="92500"/>
          </a:bodyPr>
          <a:lstStyle/>
          <a:p>
            <a:pPr marL="0" indent="0" algn="just">
              <a:buNone/>
            </a:pPr>
            <a:r>
              <a:rPr lang="el-GR" dirty="0"/>
              <a:t>Είναι μονάδες Ειδικής Αγωγής, που λειτουργούν μέσα σε σχολεία, όπου φοιτούν μαθητές τυπικής εκπαίδευσης(νηπιαγωγεία,δημοτικά,γυμνάσια,λύκεια). </a:t>
            </a:r>
          </a:p>
          <a:p>
            <a:pPr marL="0" indent="0" algn="just">
              <a:buNone/>
            </a:pPr>
            <a:r>
              <a:rPr lang="el-GR" dirty="0"/>
              <a:t>Λειτουργούν σε ξεχωριστή αίθουσα και φοιτούν μαθητές με διάγνωση από το ΚΕΣΥ ή χωρίς διάγνωση, με τη σύμφωνη γνώμη του γονέα και του Συντονιστή Ειδικής Αγωγής και Ενταξιακής Εκπαίδευσης. Οι μαθητές σε μικρές ομάδες, ανάλογα με τις ανάγκες τους, υποστηρίζονται κάποιες  ώρες την ημέρα με εξατομικευμένο πρόγραμμα και επανέρχονται στην τάξη τους.</a:t>
            </a:r>
          </a:p>
          <a:p>
            <a:endParaRPr lang="el-GR" dirty="0"/>
          </a:p>
        </p:txBody>
      </p:sp>
    </p:spTree>
    <p:extLst>
      <p:ext uri="{BB962C8B-B14F-4D97-AF65-F5344CB8AC3E}">
        <p14:creationId xmlns:p14="http://schemas.microsoft.com/office/powerpoint/2010/main" val="1451584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2. Παράλληλη στήριξη</a:t>
            </a:r>
            <a:endParaRPr lang="el-GR" dirty="0"/>
          </a:p>
        </p:txBody>
      </p:sp>
      <p:sp>
        <p:nvSpPr>
          <p:cNvPr id="3" name="Content Placeholder 2"/>
          <p:cNvSpPr>
            <a:spLocks noGrp="1"/>
          </p:cNvSpPr>
          <p:nvPr>
            <p:ph sz="quarter" idx="1"/>
          </p:nvPr>
        </p:nvSpPr>
        <p:spPr/>
        <p:txBody>
          <a:bodyPr/>
          <a:lstStyle/>
          <a:p>
            <a:pPr marL="0" indent="0" algn="just">
              <a:buNone/>
            </a:pPr>
            <a:r>
              <a:rPr lang="el-GR" dirty="0" smtClean="0"/>
              <a:t>Η παράλληλη στήριξη παρέχεται κατόπιν απόφασης του ΚΕΣΥ μετά από αίτηση του γονέα, ο οποίος έχει προσκομίσει διάγνω ση όπου επιβεβαιώνονται οι δυσκολίες του παιδιού. Συνήθως χορηγείται σε παιδιά με αυτισμό,με προβλήματα όρασης,ακοής,ή κινητικά προβλήματα.Ο εκπαιδευτικός ειδικής αγωγής βρίσκεται κοντά στο μαθητή και τον βοηθά ώστε να παρακολουθήσει τη διαδικασία της μάθησης απρόσκοπτα.</a:t>
            </a:r>
          </a:p>
          <a:p>
            <a:pPr marL="0" indent="0">
              <a:buNone/>
            </a:pPr>
            <a:endParaRPr lang="el-GR" dirty="0"/>
          </a:p>
        </p:txBody>
      </p:sp>
    </p:spTree>
    <p:extLst>
      <p:ext uri="{BB962C8B-B14F-4D97-AF65-F5344CB8AC3E}">
        <p14:creationId xmlns:p14="http://schemas.microsoft.com/office/powerpoint/2010/main" val="938276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662736" cy="824136"/>
          </a:xfrm>
        </p:spPr>
        <p:txBody>
          <a:bodyPr>
            <a:noAutofit/>
          </a:bodyPr>
          <a:lstStyle/>
          <a:p>
            <a:r>
              <a:rPr lang="el-GR" sz="2800" dirty="0" smtClean="0"/>
              <a:t/>
            </a:r>
            <a:br>
              <a:rPr lang="el-GR" sz="2800" dirty="0" smtClean="0"/>
            </a:br>
            <a:r>
              <a:rPr lang="el-GR" sz="2800" dirty="0"/>
              <a:t/>
            </a:r>
            <a:br>
              <a:rPr lang="el-GR" sz="2800" dirty="0"/>
            </a:br>
            <a:r>
              <a:rPr lang="el-GR" sz="2800" dirty="0" smtClean="0"/>
              <a:t>3. Μονάδες ή τμήματα νοσοκομείων,ιδρυμάτων αγωγής</a:t>
            </a:r>
            <a:endParaRPr lang="el-GR" sz="2800" dirty="0"/>
          </a:p>
        </p:txBody>
      </p:sp>
      <p:sp>
        <p:nvSpPr>
          <p:cNvPr id="3" name="Content Placeholder 2"/>
          <p:cNvSpPr>
            <a:spLocks noGrp="1"/>
          </p:cNvSpPr>
          <p:nvPr>
            <p:ph sz="quarter" idx="1"/>
          </p:nvPr>
        </p:nvSpPr>
        <p:spPr/>
        <p:txBody>
          <a:bodyPr/>
          <a:lstStyle/>
          <a:p>
            <a:pPr marL="0" indent="0" algn="just">
              <a:buNone/>
            </a:pPr>
            <a:r>
              <a:rPr lang="el-GR" dirty="0" smtClean="0"/>
              <a:t>Σε κέντρα αποκατάστασης,ιδρύματα αγωγής ανηλίκων, ιδρύματα χρονίως πασχόντων ή υπηρεσίες εκπαίδευσης και αποκατάστασης των Μονάδων Ψυχικής Υγείας,εφόσον σε αυτά διαβιούνάτομα σχολικής ηλικίας με αναπηρίακαι ειδικές εκπαιδευτικές ανάγκες.Οι εκπαιδευτικές αυτές δομές θεωρούνται Σ.Μ.Ε.Α.Ε. </a:t>
            </a:r>
            <a:r>
              <a:rPr lang="el-GR" dirty="0"/>
              <a:t> π</a:t>
            </a:r>
            <a:r>
              <a:rPr lang="el-GR" dirty="0" smtClean="0"/>
              <a:t>ου υπάγονται στο Υπουργείο Παιδείας και εφαρμόζουν εκπαιδευτικά προγράμματα Ε.Α.Ε. Για παιδιά σχολικής ηλικίας.</a:t>
            </a:r>
            <a:endParaRPr lang="el-GR" dirty="0"/>
          </a:p>
        </p:txBody>
      </p:sp>
    </p:spTree>
    <p:extLst>
      <p:ext uri="{BB962C8B-B14F-4D97-AF65-F5344CB8AC3E}">
        <p14:creationId xmlns:p14="http://schemas.microsoft.com/office/powerpoint/2010/main" val="216856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4. Διδασκαλία στο σπίτι</a:t>
            </a:r>
            <a:endParaRPr lang="el-GR" dirty="0"/>
          </a:p>
        </p:txBody>
      </p:sp>
      <p:sp>
        <p:nvSpPr>
          <p:cNvPr id="3" name="Content Placeholder 2"/>
          <p:cNvSpPr>
            <a:spLocks noGrp="1"/>
          </p:cNvSpPr>
          <p:nvPr>
            <p:ph sz="quarter" idx="1"/>
          </p:nvPr>
        </p:nvSpPr>
        <p:spPr/>
        <p:txBody>
          <a:bodyPr/>
          <a:lstStyle/>
          <a:p>
            <a:pPr algn="just"/>
            <a:r>
              <a:rPr lang="el-GR" dirty="0" smtClean="0"/>
              <a:t>Παρέχεται σε παιδιά που έχουν σοβαρά βραχυχρόνια ή χρόνια προβλήματα υγείας, τα οποία δεν επιτρέπουν την μετακίνηση και φοίτηση των μαθητών στο σχολείο. Η κατ΄οίκον διδασκαλία δεν παρέχεται υποχρεωτικά από εκπαιδευτικό Ειδικής Αγωγής και Εκπαίδευσης, παρά μόνο αν γνωματεύσει σχετικά το οικείο ΚΕΣΥ.</a:t>
            </a:r>
            <a:endParaRPr lang="el-GR" dirty="0"/>
          </a:p>
        </p:txBody>
      </p:sp>
    </p:spTree>
    <p:extLst>
      <p:ext uri="{BB962C8B-B14F-4D97-AF65-F5344CB8AC3E}">
        <p14:creationId xmlns:p14="http://schemas.microsoft.com/office/powerpoint/2010/main" val="1035351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lstStyle/>
          <a:p>
            <a:endParaRPr lang="el-GR" dirty="0"/>
          </a:p>
          <a:p>
            <a:endParaRPr lang="el-GR" dirty="0"/>
          </a:p>
          <a:p>
            <a:pPr algn="just">
              <a:lnSpc>
                <a:spcPct val="150000"/>
              </a:lnSpc>
            </a:pPr>
            <a:r>
              <a:rPr lang="el-GR" sz="2400" dirty="0"/>
              <a:t>Για την υποστήριξη των μαθητών με Ε.Ε.Α. εφαρμόζονται Ειδικά Εκπαιδευτικά προγράμματα  από εκπαιδευτικούς Ε.Α.Ε.</a:t>
            </a:r>
          </a:p>
          <a:p>
            <a:pPr algn="just">
              <a:lnSpc>
                <a:spcPct val="150000"/>
              </a:lnSpc>
            </a:pPr>
            <a:endParaRPr lang="el-GR" sz="2400" dirty="0"/>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Απαραίτητη η συνεργασία με:</a:t>
            </a:r>
          </a:p>
        </p:txBody>
      </p:sp>
      <p:sp>
        <p:nvSpPr>
          <p:cNvPr id="3" name="2 - Θέση περιεχομένου"/>
          <p:cNvSpPr>
            <a:spLocks noGrp="1"/>
          </p:cNvSpPr>
          <p:nvPr>
            <p:ph sz="quarter" idx="1"/>
          </p:nvPr>
        </p:nvSpPr>
        <p:spPr/>
        <p:txBody>
          <a:bodyPr>
            <a:normAutofit fontScale="92500" lnSpcReduction="10000"/>
          </a:bodyPr>
          <a:lstStyle/>
          <a:p>
            <a:pPr>
              <a:lnSpc>
                <a:spcPct val="150000"/>
              </a:lnSpc>
              <a:buFont typeface="Wingdings" pitchFamily="2" charset="2"/>
              <a:buChar char="Ø"/>
            </a:pPr>
            <a:r>
              <a:rPr lang="el-GR" sz="2400" dirty="0"/>
              <a:t>Κοινωνικούς λειτουργούς</a:t>
            </a:r>
          </a:p>
          <a:p>
            <a:pPr>
              <a:lnSpc>
                <a:spcPct val="150000"/>
              </a:lnSpc>
              <a:buFont typeface="Wingdings" pitchFamily="2" charset="2"/>
              <a:buChar char="Ø"/>
            </a:pPr>
            <a:r>
              <a:rPr lang="el-GR" sz="2400" dirty="0"/>
              <a:t>Λογοθεραπευτές</a:t>
            </a:r>
          </a:p>
          <a:p>
            <a:pPr>
              <a:lnSpc>
                <a:spcPct val="150000"/>
              </a:lnSpc>
              <a:buFont typeface="Wingdings" pitchFamily="2" charset="2"/>
              <a:buChar char="Ø"/>
            </a:pPr>
            <a:r>
              <a:rPr lang="el-GR" sz="2400" dirty="0" err="1"/>
              <a:t>Εργοθεραπευτές</a:t>
            </a:r>
            <a:endParaRPr lang="el-GR" sz="2400" dirty="0"/>
          </a:p>
          <a:p>
            <a:pPr>
              <a:lnSpc>
                <a:spcPct val="150000"/>
              </a:lnSpc>
              <a:buFont typeface="Wingdings" pitchFamily="2" charset="2"/>
              <a:buChar char="Ø"/>
            </a:pPr>
            <a:r>
              <a:rPr lang="el-GR" sz="2400" dirty="0"/>
              <a:t>Φυσιοθεραπευτές</a:t>
            </a:r>
          </a:p>
          <a:p>
            <a:pPr>
              <a:lnSpc>
                <a:spcPct val="150000"/>
              </a:lnSpc>
              <a:buFont typeface="Wingdings" pitchFamily="2" charset="2"/>
              <a:buChar char="Ø"/>
            </a:pPr>
            <a:r>
              <a:rPr lang="el-GR" sz="2400" dirty="0"/>
              <a:t>Διερμηνείς  Νοηματικής γλώσσας</a:t>
            </a:r>
          </a:p>
          <a:p>
            <a:pPr>
              <a:lnSpc>
                <a:spcPct val="150000"/>
              </a:lnSpc>
              <a:buFont typeface="Wingdings" pitchFamily="2" charset="2"/>
              <a:buChar char="Ø"/>
            </a:pPr>
            <a:r>
              <a:rPr lang="el-GR" sz="2400" dirty="0"/>
              <a:t>Γυμναστές</a:t>
            </a:r>
          </a:p>
          <a:p>
            <a:pPr>
              <a:lnSpc>
                <a:spcPct val="150000"/>
              </a:lnSpc>
              <a:buFont typeface="Wingdings" pitchFamily="2" charset="2"/>
              <a:buChar char="Ø"/>
            </a:pPr>
            <a:r>
              <a:rPr lang="el-GR" sz="2400" dirty="0" err="1"/>
              <a:t>Μουσικοθεραπευτές</a:t>
            </a:r>
            <a:endParaRPr lang="el-GR" sz="2400" dirty="0"/>
          </a:p>
          <a:p>
            <a:pPr>
              <a:lnSpc>
                <a:spcPct val="150000"/>
              </a:lnSpc>
              <a:buFont typeface="Wingdings" pitchFamily="2" charset="2"/>
              <a:buChar char="Ø"/>
            </a:pPr>
            <a:r>
              <a:rPr lang="el-GR" sz="2400" dirty="0" err="1"/>
              <a:t>Δραμαθεραπευτές</a:t>
            </a:r>
            <a:r>
              <a:rPr lang="el-GR" sz="2400" dirty="0"/>
              <a:t>…. </a:t>
            </a:r>
          </a:p>
          <a:p>
            <a:pPr>
              <a:lnSpc>
                <a:spcPct val="150000"/>
              </a:lnSpc>
              <a:buFont typeface="Wingdings" pitchFamily="2" charset="2"/>
              <a:buChar char="Ø"/>
            </a:pPr>
            <a:endParaRPr lang="el-GR" dirty="0"/>
          </a:p>
          <a:p>
            <a:pPr>
              <a:buFont typeface="Wingdings" pitchFamily="2" charset="2"/>
              <a:buChar char="Ø"/>
            </a:pP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O </a:t>
            </a:r>
            <a:r>
              <a:rPr lang="el-GR" dirty="0"/>
              <a:t>ρόλος του Ειδικού Παιδαγωγού </a:t>
            </a:r>
          </a:p>
        </p:txBody>
      </p:sp>
      <p:sp>
        <p:nvSpPr>
          <p:cNvPr id="3" name="2 - Θέση περιεχομένου"/>
          <p:cNvSpPr>
            <a:spLocks noGrp="1"/>
          </p:cNvSpPr>
          <p:nvPr>
            <p:ph sz="quarter" idx="1"/>
          </p:nvPr>
        </p:nvSpPr>
        <p:spPr/>
        <p:txBody>
          <a:bodyPr>
            <a:normAutofit/>
          </a:bodyPr>
          <a:lstStyle/>
          <a:p>
            <a:pPr algn="just"/>
            <a:r>
              <a:rPr lang="el-GR" sz="2400" dirty="0"/>
              <a:t>Ο Ειδικός Παιδαγωγός είναι </a:t>
            </a:r>
            <a:r>
              <a:rPr lang="el-GR" sz="2400" b="1" dirty="0"/>
              <a:t>ο «διαμεσολαβητής»</a:t>
            </a:r>
            <a:r>
              <a:rPr lang="el-GR" sz="2400" dirty="0"/>
              <a:t> ανάμεσα στο παιδί και τη μάθηση του, ανάμεσα στους γονείς και τις προσδοκίες τους απέναντι στο σχολικό σύστημα και τους φορείς αυτού, ανάμεσα στο παιδί και την ίδια του την οικογένεια. Ο ρόλος του είναι </a:t>
            </a:r>
            <a:r>
              <a:rPr lang="el-GR" sz="2400" b="1" dirty="0"/>
              <a:t>παιδαγωγικός,</a:t>
            </a:r>
            <a:r>
              <a:rPr lang="el-GR" sz="2400" dirty="0"/>
              <a:t> </a:t>
            </a:r>
            <a:r>
              <a:rPr lang="el-GR" sz="2400" b="1" dirty="0"/>
              <a:t>συμβουλευτικός και υποστηρικτικός</a:t>
            </a:r>
            <a:r>
              <a:rPr lang="el-GR" sz="2400" dirty="0"/>
              <a:t>.</a:t>
            </a:r>
          </a:p>
          <a:p>
            <a:pPr algn="just"/>
            <a:r>
              <a:rPr lang="el-GR" sz="2400" dirty="0"/>
              <a:t>Ο Ειδικός Παιδαγωγός  αφού λάβει  </a:t>
            </a:r>
            <a:r>
              <a:rPr lang="el-GR" sz="2400" dirty="0" err="1"/>
              <a:t>υπόψιν</a:t>
            </a:r>
            <a:r>
              <a:rPr lang="el-GR" sz="2400" dirty="0"/>
              <a:t> όλα τα στοιχεία της διάγνωσης, σχεδιάζει το εξατομικευμένο πρόγραμμα, θέτοντας γενικούς και ειδικούς στόχους που πρέπει να υλοποιήσει σε συνεργασία με το παιδί.</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357158" y="1142984"/>
            <a:ext cx="8448514" cy="4956064"/>
          </a:xfrm>
        </p:spPr>
        <p:txBody>
          <a:bodyPr>
            <a:normAutofit fontScale="85000" lnSpcReduction="10000"/>
          </a:bodyPr>
          <a:lstStyle/>
          <a:p>
            <a:pPr>
              <a:lnSpc>
                <a:spcPct val="160000"/>
              </a:lnSpc>
              <a:buNone/>
            </a:pPr>
            <a:endParaRPr lang="el-GR" dirty="0"/>
          </a:p>
          <a:p>
            <a:pPr algn="just">
              <a:lnSpc>
                <a:spcPct val="160000"/>
              </a:lnSpc>
            </a:pPr>
            <a:r>
              <a:rPr lang="el-GR" sz="2600" dirty="0"/>
              <a:t>Επίσης, δίνεται μεγάλη έμφαση στις κοινωνικές συνδιαλλαγές του παιδιού με το οικείο περιβάλλον του (οικογένεια, σχολείο) και σε δεύτερο στάδιο και  με το ευρύτερο κοινωνικό πλαίσιο. </a:t>
            </a:r>
          </a:p>
          <a:p>
            <a:pPr algn="just">
              <a:lnSpc>
                <a:spcPct val="160000"/>
              </a:lnSpc>
            </a:pPr>
            <a:r>
              <a:rPr lang="el-GR" sz="2600" dirty="0"/>
              <a:t>Παρέχει εξατομικευμένη παρέμβαση προς το παιδί, δηλαδή εφαρμόζει τους  στόχους  που έχουν θέσει. Η παρέμβαση αυτή μπορεί να γίνει είτε σε ιδιωτικό χώρο (κατ’ οίκον διδασκαλία, ιδιωτικό κέντρο) ή σε δημόσια χώρο (Ειδικό σχολείο, Τμήμα Ένταξης, Παράλληλη Στήριξη).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228600"/>
            <a:ext cx="8550432" cy="914384"/>
          </a:xfrm>
        </p:spPr>
        <p:txBody>
          <a:bodyPr>
            <a:normAutofit fontScale="90000"/>
          </a:bodyPr>
          <a:lstStyle/>
          <a:p>
            <a:r>
              <a:rPr lang="el-GR" dirty="0"/>
              <a:t>Σύγχρονες θεωρητικές προσεγγίσεις της Ειδικής Αγωγής.</a:t>
            </a:r>
          </a:p>
        </p:txBody>
      </p:sp>
      <p:sp>
        <p:nvSpPr>
          <p:cNvPr id="3" name="2 - Θέση περιεχομένου"/>
          <p:cNvSpPr>
            <a:spLocks noGrp="1"/>
          </p:cNvSpPr>
          <p:nvPr>
            <p:ph sz="quarter" idx="1"/>
          </p:nvPr>
        </p:nvSpPr>
        <p:spPr/>
        <p:txBody>
          <a:bodyPr>
            <a:normAutofit/>
          </a:bodyPr>
          <a:lstStyle/>
          <a:p>
            <a:pPr algn="ctr"/>
            <a:r>
              <a:rPr lang="el-GR" b="1" dirty="0"/>
              <a:t>Ορισμοί</a:t>
            </a:r>
          </a:p>
          <a:p>
            <a:pPr algn="just"/>
            <a:r>
              <a:rPr lang="el-GR" b="1" u="sng" dirty="0"/>
              <a:t>Ειδική Αγωγή </a:t>
            </a:r>
            <a:r>
              <a:rPr lang="el-GR" dirty="0"/>
              <a:t>σημαίνει την ειδικά σχεδιασμένη εκπαίδευση που ανταποκρίνεται στις ιδιαίτερες εκπαιδευτικές ανάγκες παιδιών με αναπηρίες.</a:t>
            </a:r>
          </a:p>
          <a:p>
            <a:pPr algn="just"/>
            <a:r>
              <a:rPr lang="el-GR" dirty="0"/>
              <a:t>Η </a:t>
            </a:r>
            <a:r>
              <a:rPr lang="el-GR" b="1" u="sng" dirty="0"/>
              <a:t>Ειδική Αγωγ</a:t>
            </a:r>
            <a:r>
              <a:rPr lang="el-GR" dirty="0"/>
              <a:t>ή είναι το σύστημα των εκπαιδευτικών προγραμμάτων και υπηρεσιών που παρέχονται στα άτομα με ειδικές εκπαιδευτικές και κοινωνικές ανάγκες με στόχο την ανάπτυξη και την πλήρη αξιοποίηση των δυνατοτήτων τους. </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285720" y="714356"/>
            <a:ext cx="8575358" cy="5572164"/>
          </a:xfrm>
        </p:spPr>
        <p:txBody>
          <a:bodyPr>
            <a:noAutofit/>
          </a:bodyPr>
          <a:lstStyle/>
          <a:p>
            <a:pPr algn="just">
              <a:lnSpc>
                <a:spcPct val="150000"/>
              </a:lnSpc>
            </a:pPr>
            <a:r>
              <a:rPr lang="el-GR" sz="2400" b="1" dirty="0"/>
              <a:t>Ο Ειδικός Παιδαγωγός μαθαίνει στο παιδί πως να μαθαίνει!</a:t>
            </a:r>
            <a:r>
              <a:rPr lang="el-GR" sz="2400" dirty="0"/>
              <a:t> </a:t>
            </a:r>
            <a:r>
              <a:rPr lang="el-GR" sz="2400" b="1" dirty="0"/>
              <a:t>Πώς;</a:t>
            </a:r>
            <a:r>
              <a:rPr lang="el-GR" sz="2400" dirty="0"/>
              <a:t> Διδάσκοντας του στρατηγικές μάθησης και χρησιμοποιώντας εναλλακτικούς τρόπους διδασκαλίας, όπως το θεατρικό παιχνίδι, η δραματοποίηση, η εναλλαγή ρόλων και πολλά άλλα.</a:t>
            </a:r>
          </a:p>
          <a:p>
            <a:pPr algn="just">
              <a:lnSpc>
                <a:spcPct val="150000"/>
              </a:lnSpc>
            </a:pPr>
            <a:r>
              <a:rPr lang="el-GR" sz="2400" dirty="0"/>
              <a:t>Ο/Η Ειδικός Παιδαγωγός σε αρκετές περιπτώσεις, δεν ακολουθεί το ρυθμό και τις απαιτήσεις  του Αναλυτικού Προγράμματος-όπως ισχύει στη γενική τάξη για όλους τους μαθητές, αλλά σχεδιάζει εξατομικευμένο πρόγραμμα που θα το εφαρμόσει π.χ. μέσα σε ένα Τμήμα Ένταξης.</a:t>
            </a:r>
          </a:p>
          <a:p>
            <a:pPr algn="just">
              <a:lnSpc>
                <a:spcPct val="150000"/>
              </a:lnSpc>
              <a:buNone/>
            </a:pPr>
            <a:r>
              <a:rPr lang="el-GR" sz="2400" dirty="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a:bodyPr>
          <a:lstStyle/>
          <a:p>
            <a:endParaRPr lang="el-GR" sz="4400" dirty="0">
              <a:solidFill>
                <a:srgbClr val="7030A0"/>
              </a:solidFill>
              <a:latin typeface="Monotype Corsiva" pitchFamily="66" charset="0"/>
            </a:endParaRPr>
          </a:p>
          <a:p>
            <a:endParaRPr lang="el-GR" sz="4400" dirty="0">
              <a:solidFill>
                <a:srgbClr val="7030A0"/>
              </a:solidFill>
              <a:latin typeface="Monotype Corsiva" pitchFamily="66" charset="0"/>
            </a:endParaRPr>
          </a:p>
          <a:p>
            <a:pPr algn="ctr">
              <a:buNone/>
            </a:pPr>
            <a:r>
              <a:rPr lang="el-GR" sz="4400">
                <a:solidFill>
                  <a:srgbClr val="7030A0"/>
                </a:solidFill>
                <a:latin typeface="Monotype Corsiva" pitchFamily="66" charset="0"/>
              </a:rPr>
              <a:t>Σας </a:t>
            </a:r>
            <a:r>
              <a:rPr lang="el-GR" sz="4400" dirty="0">
                <a:solidFill>
                  <a:srgbClr val="7030A0"/>
                </a:solidFill>
                <a:latin typeface="Monotype Corsiva" pitchFamily="66" charset="0"/>
              </a:rPr>
              <a:t>ευχαριστώ πολύ!</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81AB17C-8B3F-4A05-9368-1E5E53918B4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FAEEE19-B882-4BA5-9FD4-9078AABFFB2C}"/>
              </a:ext>
            </a:extLst>
          </p:cNvPr>
          <p:cNvSpPr>
            <a:spLocks noGrp="1"/>
          </p:cNvSpPr>
          <p:nvPr>
            <p:ph sz="quarter" idx="1"/>
          </p:nvPr>
        </p:nvSpPr>
        <p:spPr/>
        <p:txBody>
          <a:bodyPr/>
          <a:lstStyle/>
          <a:p>
            <a:pPr algn="just">
              <a:lnSpc>
                <a:spcPct val="150000"/>
              </a:lnSpc>
            </a:pPr>
            <a:r>
              <a:rPr lang="el-GR" dirty="0"/>
              <a:t>Η Ειδική αγωγή με </a:t>
            </a:r>
            <a:r>
              <a:rPr lang="el-GR" dirty="0" err="1"/>
              <a:t>εξατομοκευμένα</a:t>
            </a:r>
            <a:r>
              <a:rPr lang="el-GR" dirty="0"/>
              <a:t> προγράμματα, προσαρμοσμένα στις ανάγκες του μαθητή, θέτει ακριβείς  και σαφείς στόχους, εστιάζει στις δυνατότητές του, αξιοποιεί τις ξεχωριστές του ικανότητες ώστε να ξεπερνά τις δυσκολίες του, να αποκτά αυτοπεποίθηση βελτιώνοντας την ποιότητα της καθημερινότητας του.</a:t>
            </a:r>
          </a:p>
        </p:txBody>
      </p:sp>
    </p:spTree>
    <p:extLst>
      <p:ext uri="{BB962C8B-B14F-4D97-AF65-F5344CB8AC3E}">
        <p14:creationId xmlns:p14="http://schemas.microsoft.com/office/powerpoint/2010/main" val="310048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824136"/>
          </a:xfrm>
        </p:spPr>
        <p:txBody>
          <a:bodyPr>
            <a:noAutofit/>
          </a:bodyPr>
          <a:lstStyle/>
          <a:p>
            <a:r>
              <a:rPr lang="el-GR" sz="2800" dirty="0"/>
              <a:t>Τι είναι Ειδική Αγωγή σύμφωνα με το Νόμο της Ειδικής Αγωγής 3699/2008</a:t>
            </a:r>
          </a:p>
        </p:txBody>
      </p:sp>
      <p:sp>
        <p:nvSpPr>
          <p:cNvPr id="3" name="2 - Θέση περιεχομένου"/>
          <p:cNvSpPr>
            <a:spLocks noGrp="1"/>
          </p:cNvSpPr>
          <p:nvPr>
            <p:ph sz="quarter" idx="1"/>
          </p:nvPr>
        </p:nvSpPr>
        <p:spPr/>
        <p:txBody>
          <a:bodyPr>
            <a:normAutofit fontScale="77500" lnSpcReduction="20000"/>
          </a:bodyPr>
          <a:lstStyle/>
          <a:p>
            <a:endParaRPr lang="el-GR" dirty="0"/>
          </a:p>
          <a:p>
            <a:pPr algn="just"/>
            <a:r>
              <a:rPr lang="el-GR" dirty="0"/>
              <a:t>Ειδική Αγωγή και Εκπαίδευση (ΕΑΕ) είναι το σύνολο των παρεχόμενων εκπαιδευτικών υπηρεσιών στους μαθητές με αναπηρία και διαπιστωμένες ειδικές εκπαιδευτικές ανάγκες ή στους μαθητές με ειδικές εκπαιδευτικές ανάγκες. </a:t>
            </a:r>
          </a:p>
          <a:p>
            <a:pPr algn="just"/>
            <a:r>
              <a:rPr lang="el-GR" dirty="0"/>
              <a:t>Η πολιτεία δεσμεύεται να κατοχυρώνει και να αναβαθμίζει διαρκώς τον υποχρεωτικό χαρακτήρα της ειδικής αγωγής και εκπαίδευσης ως αναπόσπαστο μέρος της υποχρεωτικής και δωρεάν δημόσιας παιδείας και να μεριμνά για την παροχή δωρεάν δημόσιας ειδικής αγωγής και εκπαίδευσης στους αναπήρους όλων των ηλικιών και για όλα τα στάδια και τις εκπαιδευτικές βαθμίδες. Δεσμεύεται επίσης να διασφαλίζει σε όλους τους πολίτες με αναπηρία και διαπιστωμένες ειδικές εκπαιδευτικές ανάγκες, ίσες ευκαιρίες για πλήρη συμμετοχή και συνεισφορά στην κοινωνία, ανεξάρτητη διαβίωση, οικονομική αυτάρκεια και αυτονομία, με πλήρη κατοχύρωση των δικαιωμάτων τους στη μόρφωση και στην κοινωνική και επαγγελματική ένταξη. (Ν.3699/2008)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42852"/>
            <a:ext cx="8605838" cy="973266"/>
          </a:xfrm>
        </p:spPr>
        <p:txBody>
          <a:bodyPr>
            <a:normAutofit fontScale="90000"/>
          </a:bodyPr>
          <a:lstStyle/>
          <a:p>
            <a:r>
              <a:rPr lang="el-GR" dirty="0"/>
              <a:t/>
            </a:r>
            <a:br>
              <a:rPr lang="el-GR" dirty="0"/>
            </a:br>
            <a:r>
              <a:rPr lang="el-GR" dirty="0"/>
              <a:t/>
            </a:r>
            <a:br>
              <a:rPr lang="el-GR" dirty="0"/>
            </a:br>
            <a:r>
              <a:rPr lang="el-GR" dirty="0"/>
              <a:t/>
            </a:r>
            <a:br>
              <a:rPr lang="el-GR" dirty="0"/>
            </a:br>
            <a:r>
              <a:rPr lang="el-GR" dirty="0"/>
              <a:t>Πως και από ποιους φορείς παρέχεται η Ειδική Αγωγή </a:t>
            </a:r>
          </a:p>
        </p:txBody>
      </p:sp>
      <p:sp>
        <p:nvSpPr>
          <p:cNvPr id="3" name="2 - Θέση περιεχομένου"/>
          <p:cNvSpPr>
            <a:spLocks noGrp="1"/>
          </p:cNvSpPr>
          <p:nvPr>
            <p:ph sz="quarter" idx="1"/>
          </p:nvPr>
        </p:nvSpPr>
        <p:spPr/>
        <p:txBody>
          <a:bodyPr>
            <a:noAutofit/>
          </a:bodyPr>
          <a:lstStyle/>
          <a:p>
            <a:r>
              <a:rPr lang="el-GR" sz="1600" dirty="0"/>
              <a:t>Οι μαθητές με αναπηρία ή ειδικές εκπαιδευτικές ανάγκες, ανάλογα με το είδος και το βαθμό των ειδικών εκπαιδευτικών αναγκών, μπορούν να φοιτούν:</a:t>
            </a:r>
          </a:p>
          <a:p>
            <a:r>
              <a:rPr lang="el-GR" sz="1600" dirty="0"/>
              <a:t>Σε </a:t>
            </a:r>
            <a:r>
              <a:rPr lang="el-GR" sz="1600" b="1" dirty="0"/>
              <a:t>σχολική τάξη του γενικού σχολείου</a:t>
            </a:r>
            <a:r>
              <a:rPr lang="el-GR" sz="1600" dirty="0"/>
              <a:t>, </a:t>
            </a:r>
          </a:p>
          <a:p>
            <a:pPr lvl="1"/>
            <a:r>
              <a:rPr lang="el-GR" sz="1600" dirty="0"/>
              <a:t>υποστηριζόμενοι από τον εκπαιδευτικό της τάξης, εφόσον πρόκειται για μαθητές με ήπιες μαθησιακές δυσκολίες.</a:t>
            </a:r>
          </a:p>
          <a:p>
            <a:pPr lvl="1"/>
            <a:r>
              <a:rPr lang="el-GR" sz="1600" dirty="0"/>
              <a:t>με παράλληλη </a:t>
            </a:r>
            <a:r>
              <a:rPr lang="el-GR" sz="1600" dirty="0" err="1"/>
              <a:t>στήριξη−συνεκπαίδευση</a:t>
            </a:r>
            <a:r>
              <a:rPr lang="el-GR" sz="1600" dirty="0"/>
              <a:t>, από εκπαιδευτικούς ΕΑΕ, όταν αυτό επιβάλλεται από το είδος και το βαθμό των ειδικών εκπαιδευτικών αναγκών.</a:t>
            </a:r>
          </a:p>
          <a:p>
            <a:r>
              <a:rPr lang="el-GR" sz="1600" dirty="0"/>
              <a:t>Σε ειδικά οργανωμένα και κατάλληλα στελεχωμένα </a:t>
            </a:r>
            <a:r>
              <a:rPr lang="el-GR" sz="1600" b="1" dirty="0"/>
              <a:t>Τμήματα Ένταξης (ΤΕ)</a:t>
            </a:r>
            <a:r>
              <a:rPr lang="el-GR" sz="1600" dirty="0"/>
              <a:t> που λειτουργούν μέσα στα σχολεία γενικής και επαγγελματικής εκπαίδευσης.</a:t>
            </a:r>
          </a:p>
          <a:p>
            <a:r>
              <a:rPr lang="el-GR" sz="1600" dirty="0"/>
              <a:t>Σε </a:t>
            </a:r>
            <a:r>
              <a:rPr lang="el-GR" sz="1600" b="1" dirty="0">
                <a:hlinkClick r:id="rId2"/>
              </a:rPr>
              <a:t>Σχολικές Μονάδες Ειδικής Αγωγής (ΣΜΕΑΕ)</a:t>
            </a:r>
            <a:r>
              <a:rPr lang="el-GR" sz="1600" b="1" dirty="0"/>
              <a:t> </a:t>
            </a:r>
            <a:endParaRPr lang="el-GR" sz="1600" dirty="0"/>
          </a:p>
          <a:p>
            <a:pPr lvl="1" algn="just"/>
            <a:r>
              <a:rPr lang="el-GR" sz="1600" dirty="0"/>
              <a:t>Σε αυτοτελείς </a:t>
            </a:r>
            <a:r>
              <a:rPr lang="el-GR" sz="1600" b="1" dirty="0"/>
              <a:t>Σχολικές Μονάδες Ειδικής Αγωγής (ΣΜΕΑΕ)</a:t>
            </a:r>
            <a:r>
              <a:rPr lang="el-GR" sz="1600" dirty="0"/>
              <a:t>.</a:t>
            </a:r>
          </a:p>
          <a:p>
            <a:pPr lvl="1" algn="just"/>
            <a:r>
              <a:rPr lang="el-GR" sz="1600" dirty="0"/>
              <a:t>Σε </a:t>
            </a:r>
            <a:r>
              <a:rPr lang="el-GR" sz="1600" b="1" dirty="0"/>
              <a:t>σχολεία ή τμήματα</a:t>
            </a:r>
            <a:r>
              <a:rPr lang="el-GR" sz="1600" dirty="0"/>
              <a:t> που λειτουργούν είτε ως αυτοτελή είτε ως παραρτήματα άλλων σχολείων σε νοσοκομεία, κέντρα αποκατάστασης, ιδρύματα αγωγής ανηλίκων, ιδρύματα χρονίως πασχόντων ή Υπηρεσίες εκπαίδευσης και αποκατάστασης των Μονάδων Ψυχικής Υγείας, εφόσον σε αυτά διαβιούν άτομα σχολικής ηλικίας με αναπηρία και ειδικές εκπαιδευτικές ανάγκες. Οι εκπαιδευτικές αυτές δομές θεωρούνται ΣΜΕΑΕ που υπάγονται στο Υπουργείο Εθνικής Παιδείας και Θρησκευμάτων.</a:t>
            </a:r>
          </a:p>
          <a:p>
            <a:r>
              <a:rPr lang="el-GR" sz="1600" dirty="0"/>
              <a:t>Με </a:t>
            </a:r>
            <a:r>
              <a:rPr lang="el-GR" sz="1600" b="1" dirty="0"/>
              <a:t>διδασκαλία στο σπίτι</a:t>
            </a:r>
            <a:r>
              <a:rPr lang="el-GR" sz="1600" dirty="0"/>
              <a:t>, σε εξαιρετικές περιπτώσεις.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Η  αναγκαιότητα της Ειδικής αγωγής.</a:t>
            </a:r>
          </a:p>
        </p:txBody>
      </p:sp>
      <p:graphicFrame>
        <p:nvGraphicFramePr>
          <p:cNvPr id="4" name="3 - Θέση περιεχομένου"/>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4 - Διάγραμμα"/>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lstStyle/>
          <a:p>
            <a:r>
              <a:rPr lang="el-GR" dirty="0"/>
              <a:t>Απαιτείται:</a:t>
            </a:r>
          </a:p>
        </p:txBody>
      </p:sp>
      <p:sp>
        <p:nvSpPr>
          <p:cNvPr id="6" name="5 - Θέση περιεχομένου"/>
          <p:cNvSpPr>
            <a:spLocks noGrp="1"/>
          </p:cNvSpPr>
          <p:nvPr>
            <p:ph sz="quarter" idx="1"/>
          </p:nvPr>
        </p:nvSpPr>
        <p:spPr/>
        <p:txBody>
          <a:bodyPr/>
          <a:lstStyle/>
          <a:p>
            <a:pPr algn="ctr"/>
            <a:endParaRPr lang="el-GR" sz="2800" dirty="0">
              <a:solidFill>
                <a:schemeClr val="bg2">
                  <a:lumMod val="10000"/>
                </a:schemeClr>
              </a:solidFill>
            </a:endParaRPr>
          </a:p>
          <a:p>
            <a:pPr algn="ctr"/>
            <a:endParaRPr lang="el-GR" sz="2800" dirty="0">
              <a:solidFill>
                <a:schemeClr val="bg2">
                  <a:lumMod val="10000"/>
                </a:schemeClr>
              </a:solidFill>
            </a:endParaRPr>
          </a:p>
          <a:p>
            <a:pPr algn="ctr"/>
            <a:r>
              <a:rPr lang="el-GR" sz="2800" dirty="0">
                <a:solidFill>
                  <a:schemeClr val="bg2">
                    <a:lumMod val="10000"/>
                  </a:schemeClr>
                </a:solidFill>
              </a:rPr>
              <a:t>Η δημιουργία ενός Ειδικού Εκπαιδευτικού πλαισίου.</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Η Ε.Α.Ε επιδιώκει:</a:t>
            </a:r>
          </a:p>
        </p:txBody>
      </p:sp>
      <p:sp>
        <p:nvSpPr>
          <p:cNvPr id="3" name="2 - Θέση περιεχομένου"/>
          <p:cNvSpPr>
            <a:spLocks noGrp="1"/>
          </p:cNvSpPr>
          <p:nvPr>
            <p:ph sz="quarter" idx="1"/>
          </p:nvPr>
        </p:nvSpPr>
        <p:spPr>
          <a:xfrm>
            <a:off x="179512" y="1340768"/>
            <a:ext cx="8784976" cy="5184576"/>
          </a:xfrm>
        </p:spPr>
        <p:txBody>
          <a:bodyPr>
            <a:normAutofit lnSpcReduction="10000"/>
          </a:bodyPr>
          <a:lstStyle/>
          <a:p>
            <a:pPr algn="just">
              <a:lnSpc>
                <a:spcPct val="150000"/>
              </a:lnSpc>
            </a:pPr>
            <a:r>
              <a:rPr lang="el-GR" sz="1800" dirty="0"/>
              <a:t>την ολόπλευρη και αρμονική ανάπτυξη της προσωπικότητας των μαθητών με αναπηρία και ειδικές εκπαιδευτικές ανάγκες, </a:t>
            </a:r>
          </a:p>
          <a:p>
            <a:pPr algn="just">
              <a:lnSpc>
                <a:spcPct val="150000"/>
              </a:lnSpc>
            </a:pPr>
            <a:r>
              <a:rPr lang="el-GR" sz="1800" dirty="0"/>
              <a:t> τη βελτίωση και αξιοποίηση των δυνατοτήτων και δεξιοτήτων τους, ώστε να καταστεί δυνατή η ένταξη τους στο γενικό σχολείο, </a:t>
            </a:r>
          </a:p>
          <a:p>
            <a:pPr algn="just">
              <a:lnSpc>
                <a:spcPct val="150000"/>
              </a:lnSpc>
            </a:pPr>
            <a:r>
              <a:rPr lang="el-GR" sz="1800" dirty="0"/>
              <a:t>την αντίστοιχη προς τις δυνατότητές τους ένταξη στο εκπαιδευτικό σύστημα, στην κοινωνική ζωή και στην επαγγελματική δραστηριότητα και </a:t>
            </a:r>
          </a:p>
          <a:p>
            <a:pPr algn="just">
              <a:lnSpc>
                <a:spcPct val="150000"/>
              </a:lnSpc>
            </a:pPr>
            <a:r>
              <a:rPr lang="el-GR" sz="1800" dirty="0"/>
              <a:t> την </a:t>
            </a:r>
            <a:r>
              <a:rPr lang="el-GR" sz="1800" dirty="0" err="1"/>
              <a:t>αλληλοαποδοχή</a:t>
            </a:r>
            <a:r>
              <a:rPr lang="el-GR" sz="1800" dirty="0"/>
              <a:t>, την αρμονική συμβίωσή τους με το κοινωνικό σύνολο και την ισότιμη κοινωνική τους εξέλιξη, με στόχο τη διασφάλιση της πλήρους προσβασιμότητας των μαθητών με αναπηρία και με ειδικές εκπαιδευτικές ανάγκες, καθώς και των εκπαιδευτικών ή/και γονέων και κηδεμόνων με αναπηρία, σε όλες τις υποδομές (κτιριακές, υλικοτεχνικές συμπεριλαμβανομένων των ηλεκτρονικών). </a:t>
            </a:r>
          </a:p>
          <a:p>
            <a:pPr algn="just">
              <a:lnSpc>
                <a:spcPct val="150000"/>
              </a:lnSpc>
            </a:pPr>
            <a:endParaRPr lang="el-GR" sz="1800" dirty="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A242DF4-B5F9-436C-9BD7-CDE24B3085E3}"/>
              </a:ext>
            </a:extLst>
          </p:cNvPr>
          <p:cNvSpPr>
            <a:spLocks noGrp="1"/>
          </p:cNvSpPr>
          <p:nvPr>
            <p:ph type="title"/>
          </p:nvPr>
        </p:nvSpPr>
        <p:spPr/>
        <p:txBody>
          <a:bodyPr/>
          <a:lstStyle/>
          <a:p>
            <a:r>
              <a:rPr lang="el-GR" dirty="0"/>
              <a:t>Πως επιτυγχάνονται οι παραπάνω στόχοι</a:t>
            </a:r>
            <a:r>
              <a:rPr lang="en-US" dirty="0"/>
              <a:t>;</a:t>
            </a:r>
            <a:r>
              <a:rPr lang="el-GR" dirty="0"/>
              <a:t>  </a:t>
            </a:r>
          </a:p>
        </p:txBody>
      </p:sp>
      <p:sp>
        <p:nvSpPr>
          <p:cNvPr id="3" name="Θέση περιεχομένου 2">
            <a:extLst>
              <a:ext uri="{FF2B5EF4-FFF2-40B4-BE49-F238E27FC236}">
                <a16:creationId xmlns:a16="http://schemas.microsoft.com/office/drawing/2014/main" xmlns="" id="{2183ACDB-634C-4941-A4DC-B029DD22DEE1}"/>
              </a:ext>
            </a:extLst>
          </p:cNvPr>
          <p:cNvSpPr>
            <a:spLocks noGrp="1"/>
          </p:cNvSpPr>
          <p:nvPr>
            <p:ph sz="quarter" idx="1"/>
          </p:nvPr>
        </p:nvSpPr>
        <p:spPr>
          <a:xfrm>
            <a:off x="179512" y="1412776"/>
            <a:ext cx="8503920" cy="4572000"/>
          </a:xfrm>
        </p:spPr>
        <p:txBody>
          <a:bodyPr>
            <a:normAutofit fontScale="92500" lnSpcReduction="10000"/>
          </a:bodyPr>
          <a:lstStyle/>
          <a:p>
            <a:pPr marL="0" indent="0" algn="just">
              <a:buNone/>
            </a:pPr>
            <a:r>
              <a:rPr lang="el-GR" sz="2600" dirty="0"/>
              <a:t>Οι παραπάνω στόχοι επιτυγχάνονται με:</a:t>
            </a:r>
          </a:p>
          <a:p>
            <a:pPr algn="just">
              <a:buFont typeface="Wingdings" panose="05000000000000000000" pitchFamily="2" charset="2"/>
              <a:buChar char="v"/>
            </a:pPr>
            <a:r>
              <a:rPr lang="el-GR" sz="2600" dirty="0"/>
              <a:t>την έγκαιρη ιατρική διάγνωση,</a:t>
            </a:r>
          </a:p>
          <a:p>
            <a:pPr algn="just">
              <a:buFont typeface="Wingdings" panose="05000000000000000000" pitchFamily="2" charset="2"/>
              <a:buChar char="v"/>
            </a:pPr>
            <a:r>
              <a:rPr lang="el-GR" sz="2600" dirty="0"/>
              <a:t> τη διάγνωση και αξιολόγηση των ειδικών εκπαιδευτικών αναγκών τους στα ΚΕΣΥ και στα δημόσια </a:t>
            </a:r>
            <a:r>
              <a:rPr lang="el-GR" sz="2600" dirty="0" err="1"/>
              <a:t>ιατρο</a:t>
            </a:r>
            <a:r>
              <a:rPr lang="el-GR" sz="2600" dirty="0"/>
              <a:t>-παιδαγωγικά κέντρα (ΙΠΔ),</a:t>
            </a:r>
          </a:p>
          <a:p>
            <a:pPr algn="just">
              <a:buFont typeface="Wingdings" panose="05000000000000000000" pitchFamily="2" charset="2"/>
              <a:buChar char="v"/>
            </a:pPr>
            <a:r>
              <a:rPr lang="el-GR" sz="2600" dirty="0"/>
              <a:t>τη συστηματική παρέμβαση που πραγματοποιείται από την προσχολική ηλικία στις κατά τόπους ΣΜΕΑΕ, με την δημιουργία τμημάτων πρώιμης παρέμβασης,</a:t>
            </a:r>
          </a:p>
          <a:p>
            <a:pPr algn="just">
              <a:buFont typeface="Wingdings" panose="05000000000000000000" pitchFamily="2" charset="2"/>
              <a:buChar char="v"/>
            </a:pPr>
            <a:r>
              <a:rPr lang="el-GR" sz="2600" dirty="0"/>
              <a:t>Την εφαρμογή ειδικών εκπαιδευτικών προγραμμάτων και προγραμμάτων αποκατάστασης, την προσαρμογή του εκπαιδευτικού και διδακτικού υλικού και τη χρησιμοποίηση ειδικού εξοπλισμού.</a:t>
            </a:r>
          </a:p>
          <a:p>
            <a:pPr algn="just">
              <a:buFont typeface="Wingdings" panose="05000000000000000000" pitchFamily="2" charset="2"/>
              <a:buChar char="v"/>
            </a:pPr>
            <a:endParaRPr lang="el-GR" dirty="0"/>
          </a:p>
        </p:txBody>
      </p:sp>
    </p:spTree>
    <p:extLst>
      <p:ext uri="{BB962C8B-B14F-4D97-AF65-F5344CB8AC3E}">
        <p14:creationId xmlns:p14="http://schemas.microsoft.com/office/powerpoint/2010/main" val="292958223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386</TotalTime>
  <Words>1232</Words>
  <Application>Microsoft Office PowerPoint</Application>
  <PresentationFormat>On-screen Show (4:3)</PresentationFormat>
  <Paragraphs>99</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Georgia</vt:lpstr>
      <vt:lpstr>Monotype Corsiva</vt:lpstr>
      <vt:lpstr>Wingdings</vt:lpstr>
      <vt:lpstr>Wingdings 2</vt:lpstr>
      <vt:lpstr>Δημοτικός</vt:lpstr>
      <vt:lpstr>ΣΤΟΙΧΕΙΑ ΕΙΔΙΚΗΣ ΑΓΩΓΗΣ</vt:lpstr>
      <vt:lpstr>Σύγχρονες θεωρητικές προσεγγίσεις της Ειδικής Αγωγής.</vt:lpstr>
      <vt:lpstr>PowerPoint Presentation</vt:lpstr>
      <vt:lpstr>Τι είναι Ειδική Αγωγή σύμφωνα με το Νόμο της Ειδικής Αγωγής 3699/2008</vt:lpstr>
      <vt:lpstr>   Πως και από ποιους φορείς παρέχεται η Ειδική Αγωγή </vt:lpstr>
      <vt:lpstr>Η  αναγκαιότητα της Ειδικής αγωγής.</vt:lpstr>
      <vt:lpstr>Απαιτείται:</vt:lpstr>
      <vt:lpstr>Η Ε.Α.Ε επιδιώκει:</vt:lpstr>
      <vt:lpstr>Πως επιτυγχάνονται οι παραπάνω στόχοι;  </vt:lpstr>
      <vt:lpstr>Ποιες είναι οι δομές της Ειδικής Αγωγής και ποιες ανάγκες καλύπτουν;</vt:lpstr>
      <vt:lpstr>Δομές Ειδικής Αγωγής.</vt:lpstr>
      <vt:lpstr>1. Τμήματα Ένταξης</vt:lpstr>
      <vt:lpstr>2. Παράλληλη στήριξη</vt:lpstr>
      <vt:lpstr>  3. Μονάδες ή τμήματα νοσοκομείων,ιδρυμάτων αγωγής</vt:lpstr>
      <vt:lpstr>4. Διδασκαλία στο σπίτι</vt:lpstr>
      <vt:lpstr>PowerPoint Presentation</vt:lpstr>
      <vt:lpstr>Απαραίτητη η συνεργασία με:</vt:lpstr>
      <vt:lpstr>O ρόλος του Ειδικού Παιδαγωγού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ΣΤΟΙΧΕΙΑ ΕΙΔΙΚΗΣ ΑΓΩΓΗΣ</dc:title>
  <dc:creator>Γιάννα</dc:creator>
  <cp:lastModifiedBy>gianna</cp:lastModifiedBy>
  <cp:revision>57</cp:revision>
  <dcterms:created xsi:type="dcterms:W3CDTF">2019-10-07T15:31:16Z</dcterms:created>
  <dcterms:modified xsi:type="dcterms:W3CDTF">2020-11-09T19:16:25Z</dcterms:modified>
</cp:coreProperties>
</file>