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7" r:id="rId3"/>
    <p:sldId id="268"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1E50215E-0ED9-4979-90F2-B525C39552DD}" type="datetimeFigureOut">
              <a:rPr lang="el-GR" smtClean="0"/>
              <a:pPr/>
              <a:t>26/10/2020</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37D0F94-9F53-4ADF-8CD5-DC975BABB0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1E50215E-0ED9-4979-90F2-B525C39552DD}" type="datetimeFigureOut">
              <a:rPr lang="el-GR" smtClean="0"/>
              <a:pPr/>
              <a:t>26/10/2020</a:t>
            </a:fld>
            <a:endParaRPr lang="el-GR"/>
          </a:p>
        </p:txBody>
      </p:sp>
      <p:sp>
        <p:nvSpPr>
          <p:cNvPr id="27" name="26 - Θέση αριθμού διαφάνειας"/>
          <p:cNvSpPr>
            <a:spLocks noGrp="1"/>
          </p:cNvSpPr>
          <p:nvPr>
            <p:ph type="sldNum" sz="quarter" idx="11"/>
          </p:nvPr>
        </p:nvSpPr>
        <p:spPr/>
        <p:txBody>
          <a:bodyPr rtlCol="0"/>
          <a:lstStyle/>
          <a:p>
            <a:fld id="{537D0F94-9F53-4ADF-8CD5-DC975BABB05F}"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1E50215E-0ED9-4979-90F2-B525C39552DD}" type="datetimeFigureOut">
              <a:rPr lang="el-GR" smtClean="0"/>
              <a:pPr/>
              <a:t>26/10/2020</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537D0F94-9F53-4ADF-8CD5-DC975BABB0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E50215E-0ED9-4979-90F2-B525C39552DD}" type="datetimeFigureOut">
              <a:rPr lang="el-GR" smtClean="0"/>
              <a:pPr/>
              <a:t>26/10/2020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7D0F94-9F53-4ADF-8CD5-DC975BABB0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E50215E-0ED9-4979-90F2-B525C39552DD}" type="datetimeFigureOut">
              <a:rPr lang="el-GR" smtClean="0"/>
              <a:pPr/>
              <a:t>26/10/2020</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37D0F94-9F53-4ADF-8CD5-DC975BABB0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endParaRPr lang="el-GR" sz="2800" dirty="0">
              <a:latin typeface="+mn-lt"/>
            </a:endParaRPr>
          </a:p>
        </p:txBody>
      </p:sp>
      <p:sp>
        <p:nvSpPr>
          <p:cNvPr id="5" name="4 - Θέση περιεχομένου"/>
          <p:cNvSpPr>
            <a:spLocks noGrp="1"/>
          </p:cNvSpPr>
          <p:nvPr>
            <p:ph idx="1"/>
          </p:nvPr>
        </p:nvSpPr>
        <p:spPr/>
        <p:txBody>
          <a:bodyPr>
            <a:normAutofit/>
          </a:bodyPr>
          <a:lstStyle/>
          <a:p>
            <a:endParaRPr lang="el-GR" sz="3200" b="1" dirty="0">
              <a:solidFill>
                <a:schemeClr val="accent1">
                  <a:lumMod val="75000"/>
                </a:schemeClr>
              </a:solidFill>
              <a:latin typeface="+mj-lt"/>
            </a:endParaRPr>
          </a:p>
          <a:p>
            <a:endParaRPr lang="el-GR" sz="3200" b="1" dirty="0">
              <a:solidFill>
                <a:schemeClr val="accent1">
                  <a:lumMod val="75000"/>
                </a:schemeClr>
              </a:solidFill>
              <a:latin typeface="+mj-lt"/>
            </a:endParaRPr>
          </a:p>
          <a:p>
            <a:r>
              <a:rPr lang="el-GR" sz="3200" b="1" dirty="0">
                <a:solidFill>
                  <a:schemeClr val="accent1">
                    <a:lumMod val="75000"/>
                  </a:schemeClr>
                </a:solidFill>
                <a:latin typeface="+mj-lt"/>
              </a:rPr>
              <a:t>Ιστορική εξέλιξη της Ειδικής Αγωγής</a:t>
            </a:r>
          </a:p>
          <a:p>
            <a:pPr algn="r"/>
            <a:endParaRPr lang="el-GR" sz="2400" dirty="0">
              <a:solidFill>
                <a:schemeClr val="accent1">
                  <a:lumMod val="75000"/>
                </a:schemeClr>
              </a:solidFill>
              <a:latin typeface="+mj-lt"/>
            </a:endParaRPr>
          </a:p>
          <a:p>
            <a:pPr algn="r"/>
            <a:endParaRPr lang="el-GR" sz="2400" dirty="0">
              <a:solidFill>
                <a:schemeClr val="accent1">
                  <a:lumMod val="75000"/>
                </a:schemeClr>
              </a:solidFill>
              <a:latin typeface="+mj-lt"/>
            </a:endParaRPr>
          </a:p>
          <a:p>
            <a:pPr algn="r">
              <a:buNone/>
            </a:pPr>
            <a:r>
              <a:rPr lang="el-GR" sz="2400" b="1" dirty="0" err="1">
                <a:solidFill>
                  <a:schemeClr val="accent1">
                    <a:lumMod val="75000"/>
                  </a:schemeClr>
                </a:solidFill>
                <a:latin typeface="Monotype Corsiva" pitchFamily="66" charset="0"/>
              </a:rPr>
              <a:t>Τηλιγάδα</a:t>
            </a:r>
            <a:r>
              <a:rPr lang="el-GR" sz="2400" b="1" dirty="0">
                <a:solidFill>
                  <a:schemeClr val="accent1">
                    <a:lumMod val="75000"/>
                  </a:schemeClr>
                </a:solidFill>
                <a:latin typeface="Monotype Corsiva" pitchFamily="66" charset="0"/>
              </a:rPr>
              <a:t> Γιαννούλα</a:t>
            </a:r>
          </a:p>
          <a:p>
            <a:pPr algn="r">
              <a:buNone/>
            </a:pPr>
            <a:r>
              <a:rPr lang="el-GR" sz="2400" b="1" dirty="0">
                <a:solidFill>
                  <a:schemeClr val="accent1">
                    <a:lumMod val="75000"/>
                  </a:schemeClr>
                </a:solidFill>
                <a:latin typeface="Monotype Corsiva" pitchFamily="66" charset="0"/>
              </a:rPr>
              <a:t>Νηπιαγωγός Ε.Α.Ε.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rmAutofit/>
          </a:bodyPr>
          <a:lstStyle/>
          <a:p>
            <a:pPr algn="ctr"/>
            <a:r>
              <a:rPr lang="el-GR" sz="2800" b="1" dirty="0"/>
              <a:t>Στη δεκαετία του 1980:</a:t>
            </a:r>
            <a:br>
              <a:rPr lang="el-GR" sz="2800" b="1" dirty="0"/>
            </a:br>
            <a:endParaRPr lang="el-GR" sz="2800" dirty="0"/>
          </a:p>
        </p:txBody>
      </p:sp>
      <p:sp>
        <p:nvSpPr>
          <p:cNvPr id="3" name="2 - Θέση περιεχομένου"/>
          <p:cNvSpPr>
            <a:spLocks noGrp="1"/>
          </p:cNvSpPr>
          <p:nvPr>
            <p:ph idx="1"/>
          </p:nvPr>
        </p:nvSpPr>
        <p:spPr>
          <a:xfrm>
            <a:off x="285720" y="1643050"/>
            <a:ext cx="8229600" cy="4325112"/>
          </a:xfrm>
        </p:spPr>
        <p:txBody>
          <a:bodyPr/>
          <a:lstStyle/>
          <a:p>
            <a:endParaRPr lang="el-GR" dirty="0"/>
          </a:p>
          <a:p>
            <a:pPr>
              <a:buFont typeface="Wingdings" pitchFamily="2" charset="2"/>
              <a:buChar char="v"/>
            </a:pPr>
            <a:r>
              <a:rPr lang="el-GR" sz="2400" dirty="0">
                <a:latin typeface="+mj-lt"/>
              </a:rPr>
              <a:t>Με τον νέο νόμο </a:t>
            </a:r>
            <a:r>
              <a:rPr lang="el-GR" sz="2400" b="1" dirty="0">
                <a:latin typeface="+mj-lt"/>
              </a:rPr>
              <a:t>1566 (1985), </a:t>
            </a:r>
            <a:r>
              <a:rPr lang="el-GR" sz="2400" dirty="0">
                <a:latin typeface="+mj-lt"/>
              </a:rPr>
              <a:t>η νομοθεσία για την ειδική αγωγή εντάσσεται στη νομοθεσία για τη γενική εκπαίδευση.</a:t>
            </a:r>
          </a:p>
          <a:p>
            <a:pPr>
              <a:buFont typeface="Wingdings" pitchFamily="2" charset="2"/>
              <a:buChar char="v"/>
            </a:pPr>
            <a:endParaRPr lang="el-GR" sz="2400" dirty="0">
              <a:latin typeface="+mj-lt"/>
            </a:endParaRPr>
          </a:p>
          <a:p>
            <a:pPr>
              <a:buFont typeface="Wingdings" pitchFamily="2" charset="2"/>
              <a:buChar char="v"/>
            </a:pPr>
            <a:r>
              <a:rPr lang="el-GR" sz="2400" dirty="0">
                <a:latin typeface="+mj-lt"/>
              </a:rPr>
              <a:t>Κατά τα άλλα ο νέος νόμος είναι απλά ο παλιός στη δημοτική γλώσσα και η ένταξη αφορά πάλι τον τελικό στόχο της επαγγελματικής και κοινωνικής ένταξης.</a:t>
            </a:r>
          </a:p>
          <a:p>
            <a:pPr>
              <a:buFont typeface="Wingdings" pitchFamily="2" charset="2"/>
              <a:buChar char="v"/>
            </a:pPr>
            <a:endParaRPr lang="el-GR" sz="24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1066800"/>
          </a:xfrm>
        </p:spPr>
        <p:txBody>
          <a:bodyPr>
            <a:normAutofit fontScale="90000"/>
          </a:bodyPr>
          <a:lstStyle/>
          <a:p>
            <a:pPr algn="ctr"/>
            <a:r>
              <a:rPr lang="el-GR" b="1" dirty="0"/>
              <a:t>Μετά το 1990 έως σήμερα:</a:t>
            </a:r>
            <a:br>
              <a:rPr lang="el-GR" b="1" dirty="0"/>
            </a:br>
            <a:endParaRPr lang="el-GR" dirty="0"/>
          </a:p>
        </p:txBody>
      </p:sp>
      <p:sp>
        <p:nvSpPr>
          <p:cNvPr id="3" name="2 - Θέση περιεχομένου"/>
          <p:cNvSpPr>
            <a:spLocks noGrp="1"/>
          </p:cNvSpPr>
          <p:nvPr>
            <p:ph idx="1"/>
          </p:nvPr>
        </p:nvSpPr>
        <p:spPr>
          <a:xfrm>
            <a:off x="428596" y="1643050"/>
            <a:ext cx="8229600" cy="4325112"/>
          </a:xfrm>
        </p:spPr>
        <p:txBody>
          <a:bodyPr>
            <a:normAutofit/>
          </a:bodyPr>
          <a:lstStyle/>
          <a:p>
            <a:endParaRPr lang="el-GR" dirty="0"/>
          </a:p>
          <a:p>
            <a:pPr algn="just">
              <a:buFont typeface="Wingdings" pitchFamily="2" charset="2"/>
              <a:buChar char="v"/>
            </a:pPr>
            <a:r>
              <a:rPr lang="el-GR" sz="2400" dirty="0">
                <a:latin typeface="+mj-lt"/>
              </a:rPr>
              <a:t>1991:Υπάρχουν συνολικά 706 Σχολικές Μονάδες Ειδικής Αγωγής.</a:t>
            </a:r>
          </a:p>
          <a:p>
            <a:pPr algn="just">
              <a:buFont typeface="Wingdings" pitchFamily="2" charset="2"/>
              <a:buChar char="v"/>
            </a:pPr>
            <a:r>
              <a:rPr lang="el-GR" sz="2400" dirty="0">
                <a:latin typeface="+mj-lt"/>
              </a:rPr>
              <a:t>Γίνεται προσπάθεια για επιμόρφωση των εκπαιδευτικών με την επέκταση του θεσμού των διδασκαλείων ειδικής αγωγής.</a:t>
            </a:r>
          </a:p>
          <a:p>
            <a:pPr algn="just">
              <a:buFont typeface="Wingdings" pitchFamily="2" charset="2"/>
              <a:buChar char="v"/>
            </a:pPr>
            <a:r>
              <a:rPr lang="el-GR" sz="2400" dirty="0">
                <a:latin typeface="+mj-lt"/>
              </a:rPr>
              <a:t>Εφαρμόζονται πολλά προγράμματα στο πλαίσιο το ΕΠΕΑΕΚ.</a:t>
            </a:r>
          </a:p>
          <a:p>
            <a:pPr algn="just">
              <a:buFont typeface="Wingdings" pitchFamily="2" charset="2"/>
              <a:buChar char="v"/>
            </a:pPr>
            <a:r>
              <a:rPr lang="el-GR" sz="2400" dirty="0">
                <a:latin typeface="+mj-lt"/>
              </a:rPr>
              <a:t>Η αναπηρία επαναπροσδιορίζεται συχνά ως κοινωνικός ρατσισμός και κοινωνική αδικία.</a:t>
            </a:r>
          </a:p>
          <a:p>
            <a:pPr algn="just">
              <a:buFont typeface="Wingdings" pitchFamily="2" charset="2"/>
              <a:buChar char="v"/>
            </a:pPr>
            <a:endParaRPr lang="el-GR" sz="240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14356"/>
            <a:ext cx="8229600" cy="1066800"/>
          </a:xfrm>
        </p:spPr>
        <p:txBody>
          <a:bodyPr>
            <a:normAutofit/>
          </a:bodyPr>
          <a:lstStyle/>
          <a:p>
            <a:pPr algn="ctr"/>
            <a:r>
              <a:rPr lang="el-GR" sz="2800" b="1" dirty="0"/>
              <a:t>Μετά το 1990 έως σήμερα:</a:t>
            </a:r>
            <a:br>
              <a:rPr lang="el-GR" sz="2800" b="1" dirty="0"/>
            </a:br>
            <a:endParaRPr lang="el-GR" sz="2800" dirty="0"/>
          </a:p>
        </p:txBody>
      </p:sp>
      <p:sp>
        <p:nvSpPr>
          <p:cNvPr id="3" name="2 - Θέση περιεχομένου"/>
          <p:cNvSpPr>
            <a:spLocks noGrp="1"/>
          </p:cNvSpPr>
          <p:nvPr>
            <p:ph idx="1"/>
          </p:nvPr>
        </p:nvSpPr>
        <p:spPr>
          <a:xfrm>
            <a:off x="428596" y="1785926"/>
            <a:ext cx="8229600" cy="4325112"/>
          </a:xfrm>
        </p:spPr>
        <p:txBody>
          <a:bodyPr>
            <a:normAutofit fontScale="47500" lnSpcReduction="20000"/>
          </a:bodyPr>
          <a:lstStyle/>
          <a:p>
            <a:endParaRPr lang="el-GR" dirty="0"/>
          </a:p>
          <a:p>
            <a:pPr>
              <a:buFont typeface="Wingdings" pitchFamily="2" charset="2"/>
              <a:buChar char="v"/>
            </a:pPr>
            <a:r>
              <a:rPr lang="el-GR" sz="4400" dirty="0">
                <a:latin typeface="+mj-lt"/>
              </a:rPr>
              <a:t>Ψηφίζεται ο νόμος</a:t>
            </a:r>
            <a:r>
              <a:rPr lang="el-GR" sz="4400" b="1" dirty="0">
                <a:latin typeface="+mj-lt"/>
              </a:rPr>
              <a:t> 2817/2000 </a:t>
            </a:r>
            <a:r>
              <a:rPr lang="el-GR" sz="4400" dirty="0">
                <a:latin typeface="+mj-lt"/>
              </a:rPr>
              <a:t>ο οποίος για πρώτη φορά προβλέπει την ένταξη των μαθητών με ειδικές ανάγκες στο πλαίσιο της τυπικής τάξης.</a:t>
            </a:r>
          </a:p>
          <a:p>
            <a:pPr>
              <a:buNone/>
            </a:pPr>
            <a:endParaRPr lang="el-GR" sz="4400" b="1" dirty="0">
              <a:latin typeface="+mj-lt"/>
            </a:endParaRPr>
          </a:p>
          <a:p>
            <a:pPr>
              <a:buFont typeface="Wingdings" pitchFamily="2" charset="2"/>
              <a:buChar char="v"/>
            </a:pPr>
            <a:r>
              <a:rPr lang="el-GR" sz="4400" dirty="0">
                <a:latin typeface="+mj-lt"/>
              </a:rPr>
              <a:t>Ιδρύονται νέες δομές στήριξης όπως τα ΚΔΑΥ (Κέντρα Διάγνωσης, Αξιολόγησης και Υποστήριξης).</a:t>
            </a:r>
          </a:p>
          <a:p>
            <a:pPr>
              <a:buNone/>
            </a:pPr>
            <a:endParaRPr lang="el-GR" sz="4400" dirty="0">
              <a:latin typeface="+mj-lt"/>
            </a:endParaRPr>
          </a:p>
          <a:p>
            <a:pPr>
              <a:buFont typeface="Wingdings" pitchFamily="2" charset="2"/>
              <a:buChar char="v"/>
            </a:pPr>
            <a:r>
              <a:rPr lang="el-GR" sz="4400" dirty="0">
                <a:latin typeface="+mj-lt"/>
              </a:rPr>
              <a:t>Ιδρύονται μεταπτυχιακά τμήματα ειδικής αγωγής.</a:t>
            </a:r>
          </a:p>
          <a:p>
            <a:pPr>
              <a:buNone/>
            </a:pPr>
            <a:endParaRPr lang="el-GR" sz="4400" dirty="0">
              <a:latin typeface="+mj-lt"/>
            </a:endParaRPr>
          </a:p>
          <a:p>
            <a:pPr>
              <a:buFont typeface="Wingdings" pitchFamily="2" charset="2"/>
              <a:buChar char="v"/>
            </a:pPr>
            <a:r>
              <a:rPr lang="el-GR" sz="4400" dirty="0">
                <a:latin typeface="+mj-lt"/>
              </a:rPr>
              <a:t>Λειτουργεί το Παιδαγωγικό Τμήμα Ειδικής Αγωγής στο Πανεπιστήμιο Θεσσαλίας.</a:t>
            </a:r>
          </a:p>
          <a:p>
            <a:pPr>
              <a:buFont typeface="Wingdings" pitchFamily="2" charset="2"/>
              <a:buChar char="v"/>
            </a:pPr>
            <a:endParaRPr lang="el-GR" sz="4400" dirty="0">
              <a:latin typeface="+mj-lt"/>
            </a:endParaRPr>
          </a:p>
          <a:p>
            <a:pPr algn="just">
              <a:buFont typeface="Wingdings" pitchFamily="2" charset="2"/>
              <a:buChar char="v"/>
            </a:pPr>
            <a:r>
              <a:rPr lang="el-GR" sz="4400" dirty="0">
                <a:latin typeface="+mj-lt"/>
              </a:rPr>
              <a:t>Ψηφίζεται ο νόμος </a:t>
            </a:r>
            <a:r>
              <a:rPr lang="el-GR" sz="4400" b="1" dirty="0">
                <a:latin typeface="+mj-lt"/>
              </a:rPr>
              <a:t>3699/2008</a:t>
            </a:r>
            <a:r>
              <a:rPr lang="el-GR" sz="4400" dirty="0">
                <a:latin typeface="+mj-lt"/>
              </a:rPr>
              <a:t>   «Ειδική αγωγή και εκπαίδευση ατόμων με αναπηρία ή με ειδικές εκπαιδευτικές ανάγκες»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n-US" dirty="0"/>
          </a:p>
          <a:p>
            <a:endParaRPr lang="en-US" dirty="0"/>
          </a:p>
          <a:p>
            <a:pPr algn="ctr">
              <a:buNone/>
            </a:pPr>
            <a:r>
              <a:rPr lang="el-GR" sz="4400" dirty="0">
                <a:latin typeface="Monotype Corsiva" pitchFamily="66" charset="0"/>
              </a:rPr>
              <a:t>Σας ευχαριστώ πολύ!</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7F9B48-A5B9-4251-979A-510DCEB41DB7}"/>
              </a:ext>
            </a:extLst>
          </p:cNvPr>
          <p:cNvSpPr>
            <a:spLocks noGrp="1"/>
          </p:cNvSpPr>
          <p:nvPr>
            <p:ph type="title"/>
          </p:nvPr>
        </p:nvSpPr>
        <p:spPr/>
        <p:txBody>
          <a:bodyPr/>
          <a:lstStyle/>
          <a:p>
            <a:r>
              <a:rPr lang="el-GR" dirty="0"/>
              <a:t> </a:t>
            </a:r>
          </a:p>
        </p:txBody>
      </p:sp>
      <p:sp>
        <p:nvSpPr>
          <p:cNvPr id="3" name="Θέση περιεχομένου 2">
            <a:extLst>
              <a:ext uri="{FF2B5EF4-FFF2-40B4-BE49-F238E27FC236}">
                <a16:creationId xmlns:a16="http://schemas.microsoft.com/office/drawing/2014/main" id="{1C636618-19C0-4389-BB23-7598FBA9E5E0}"/>
              </a:ext>
            </a:extLst>
          </p:cNvPr>
          <p:cNvSpPr>
            <a:spLocks noGrp="1"/>
          </p:cNvSpPr>
          <p:nvPr>
            <p:ph idx="1"/>
          </p:nvPr>
        </p:nvSpPr>
        <p:spPr/>
        <p:txBody>
          <a:bodyPr>
            <a:normAutofit/>
          </a:bodyPr>
          <a:lstStyle/>
          <a:p>
            <a:pPr algn="just">
              <a:lnSpc>
                <a:spcPct val="150000"/>
              </a:lnSpc>
            </a:pPr>
            <a:r>
              <a:rPr lang="el-GR" sz="2400" dirty="0">
                <a:latin typeface="+mj-lt"/>
              </a:rPr>
              <a:t>Η ιστορία της Ειδικής Αγωγής συνδέεται με κοινωνικούς, πολιτικούς, οικονομικούς, νομοθετικούς και θρησκευτικούς παράγοντες, οι οποίοι κάθε φορά επέφεραν κοινωνικές αλλαγές και είχαν επιπτώσεις  στις στάσεις, στην αντιμετώπιση, στην εκπαίδευση και στην κοινωνική συμμετοχή των ανθρώπων με ειδικές ανάγκες(Λαμπροπούλου και Παντελιάδου,2000).</a:t>
            </a:r>
          </a:p>
        </p:txBody>
      </p:sp>
    </p:spTree>
    <p:extLst>
      <p:ext uri="{BB962C8B-B14F-4D97-AF65-F5344CB8AC3E}">
        <p14:creationId xmlns:p14="http://schemas.microsoft.com/office/powerpoint/2010/main" val="142088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203653-BAC3-42F6-8B69-843E01CFB3FE}"/>
              </a:ext>
            </a:extLst>
          </p:cNvPr>
          <p:cNvSpPr>
            <a:spLocks noGrp="1"/>
          </p:cNvSpPr>
          <p:nvPr>
            <p:ph type="title"/>
          </p:nvPr>
        </p:nvSpPr>
        <p:spPr>
          <a:xfrm>
            <a:off x="513184" y="692696"/>
            <a:ext cx="8229600" cy="1066800"/>
          </a:xfrm>
        </p:spPr>
        <p:txBody>
          <a:bodyPr>
            <a:normAutofit/>
          </a:bodyPr>
          <a:lstStyle/>
          <a:p>
            <a:pPr algn="ctr"/>
            <a:r>
              <a:rPr lang="el-GR" sz="3200" dirty="0"/>
              <a:t>Στάδια στην πορεία της Ειδικής Αγωγής</a:t>
            </a:r>
          </a:p>
        </p:txBody>
      </p:sp>
      <p:sp>
        <p:nvSpPr>
          <p:cNvPr id="3" name="Θέση περιεχομένου 2">
            <a:extLst>
              <a:ext uri="{FF2B5EF4-FFF2-40B4-BE49-F238E27FC236}">
                <a16:creationId xmlns:a16="http://schemas.microsoft.com/office/drawing/2014/main" id="{0B969866-0A4B-4D12-8088-D85DB8C24CC2}"/>
              </a:ext>
            </a:extLst>
          </p:cNvPr>
          <p:cNvSpPr>
            <a:spLocks noGrp="1"/>
          </p:cNvSpPr>
          <p:nvPr>
            <p:ph idx="1"/>
          </p:nvPr>
        </p:nvSpPr>
        <p:spPr>
          <a:xfrm>
            <a:off x="323528" y="1916832"/>
            <a:ext cx="8363272" cy="4657704"/>
          </a:xfrm>
        </p:spPr>
        <p:txBody>
          <a:bodyPr>
            <a:normAutofit lnSpcReduction="10000"/>
          </a:bodyPr>
          <a:lstStyle/>
          <a:p>
            <a:pPr marL="109728" indent="0">
              <a:buNone/>
            </a:pPr>
            <a:r>
              <a:rPr lang="el-GR" sz="2400" dirty="0">
                <a:latin typeface="+mj-lt"/>
              </a:rPr>
              <a:t>Η Ειδική Αγωγή έχει περάσει τρία στάδια:</a:t>
            </a:r>
          </a:p>
          <a:p>
            <a:pPr marL="109728" indent="0">
              <a:buNone/>
            </a:pPr>
            <a:endParaRPr lang="el-GR" sz="2400" dirty="0">
              <a:latin typeface="+mj-lt"/>
            </a:endParaRPr>
          </a:p>
          <a:p>
            <a:pPr algn="just">
              <a:lnSpc>
                <a:spcPct val="150000"/>
              </a:lnSpc>
              <a:buFont typeface="Wingdings" panose="05000000000000000000" pitchFamily="2" charset="2"/>
              <a:buChar char="v"/>
            </a:pPr>
            <a:r>
              <a:rPr lang="el-GR" sz="2400" dirty="0">
                <a:latin typeface="+mj-lt"/>
              </a:rPr>
              <a:t>Το στάδιο της απόρριψης και της κακομεταχείρισης,</a:t>
            </a:r>
          </a:p>
          <a:p>
            <a:pPr algn="just">
              <a:lnSpc>
                <a:spcPct val="150000"/>
              </a:lnSpc>
              <a:buFont typeface="Wingdings" panose="05000000000000000000" pitchFamily="2" charset="2"/>
              <a:buChar char="v"/>
            </a:pPr>
            <a:r>
              <a:rPr lang="el-GR" sz="2400" dirty="0">
                <a:latin typeface="+mj-lt"/>
              </a:rPr>
              <a:t>Το στάδιο της συμπόνιας, της περίθαλψης,</a:t>
            </a:r>
            <a:r>
              <a:rPr lang="en-US" sz="2400">
                <a:latin typeface="+mj-lt"/>
              </a:rPr>
              <a:t> </a:t>
            </a:r>
            <a:r>
              <a:rPr lang="el-GR" sz="2400">
                <a:latin typeface="+mj-lt"/>
              </a:rPr>
              <a:t>της </a:t>
            </a:r>
            <a:r>
              <a:rPr lang="el-GR" sz="2400" dirty="0">
                <a:latin typeface="+mj-lt"/>
              </a:rPr>
              <a:t>προστασίας και της ξεχωριστής εκπαίδευσης και</a:t>
            </a:r>
          </a:p>
          <a:p>
            <a:pPr algn="just">
              <a:lnSpc>
                <a:spcPct val="150000"/>
              </a:lnSpc>
              <a:buFont typeface="Wingdings" panose="05000000000000000000" pitchFamily="2" charset="2"/>
              <a:buChar char="v"/>
            </a:pPr>
            <a:r>
              <a:rPr lang="el-GR" sz="2400" dirty="0">
                <a:latin typeface="+mj-lt"/>
              </a:rPr>
              <a:t>Το σημερινό στάδιο της διεκδίκησης ίσων ευκαιριών εκπαίδευσης, συνεκπαίδευσης και ισότιμης συμμετοχής  των ανθρώπων με ειδικές εκπαιδευτικές ανάγκες στην κοινωνία ( Καζαντζή,2016).  </a:t>
            </a:r>
          </a:p>
          <a:p>
            <a:endParaRPr lang="el-GR" sz="2400" dirty="0">
              <a:latin typeface="+mj-lt"/>
            </a:endParaRPr>
          </a:p>
        </p:txBody>
      </p:sp>
    </p:spTree>
    <p:extLst>
      <p:ext uri="{BB962C8B-B14F-4D97-AF65-F5344CB8AC3E}">
        <p14:creationId xmlns:p14="http://schemas.microsoft.com/office/powerpoint/2010/main" val="3582831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857232"/>
            <a:ext cx="8229600" cy="1066800"/>
          </a:xfrm>
        </p:spPr>
        <p:txBody>
          <a:bodyPr>
            <a:normAutofit/>
          </a:bodyPr>
          <a:lstStyle/>
          <a:p>
            <a:pPr algn="ctr"/>
            <a:r>
              <a:rPr lang="el-GR" sz="2800" b="1" dirty="0"/>
              <a:t>Πριν τον </a:t>
            </a:r>
            <a:r>
              <a:rPr lang="el-GR" sz="2800" b="1" dirty="0" err="1"/>
              <a:t>Β΄Παγκόσμιο</a:t>
            </a:r>
            <a:r>
              <a:rPr lang="el-GR" sz="2800" b="1" dirty="0"/>
              <a:t> πόλεμο</a:t>
            </a:r>
            <a:br>
              <a:rPr lang="el-GR" sz="2800" b="1" dirty="0"/>
            </a:br>
            <a:endParaRPr lang="el-GR" sz="2800" dirty="0"/>
          </a:p>
        </p:txBody>
      </p:sp>
      <p:sp>
        <p:nvSpPr>
          <p:cNvPr id="3" name="2 - Θέση περιεχομένου"/>
          <p:cNvSpPr>
            <a:spLocks noGrp="1"/>
          </p:cNvSpPr>
          <p:nvPr>
            <p:ph idx="1"/>
          </p:nvPr>
        </p:nvSpPr>
        <p:spPr>
          <a:xfrm>
            <a:off x="357158" y="1643050"/>
            <a:ext cx="8329642" cy="4931486"/>
          </a:xfrm>
        </p:spPr>
        <p:txBody>
          <a:bodyPr>
            <a:normAutofit fontScale="70000" lnSpcReduction="20000"/>
          </a:bodyPr>
          <a:lstStyle/>
          <a:p>
            <a:endParaRPr lang="el-GR" dirty="0"/>
          </a:p>
          <a:p>
            <a:pPr>
              <a:buFont typeface="Wingdings" pitchFamily="2" charset="2"/>
              <a:buChar char="v"/>
            </a:pPr>
            <a:r>
              <a:rPr lang="el-GR" sz="3400" dirty="0">
                <a:latin typeface="+mj-lt"/>
              </a:rPr>
              <a:t>Το 1906 ιδρύθηκε ο «Οίκος Τυφλών» στην Καλλιθέα με σκοπό την περίθαλψη και εκπαίδευση τυφλών παιδιών 7-18 ετών. </a:t>
            </a:r>
          </a:p>
          <a:p>
            <a:pPr>
              <a:buFont typeface="Wingdings" pitchFamily="2" charset="2"/>
              <a:buChar char="v"/>
            </a:pPr>
            <a:endParaRPr lang="el-GR" sz="3400" dirty="0">
              <a:latin typeface="+mj-lt"/>
            </a:endParaRPr>
          </a:p>
          <a:p>
            <a:pPr>
              <a:buFont typeface="Wingdings" pitchFamily="2" charset="2"/>
              <a:buChar char="v"/>
            </a:pPr>
            <a:r>
              <a:rPr lang="el-GR" sz="3400" dirty="0">
                <a:latin typeface="+mj-lt"/>
              </a:rPr>
              <a:t>Το 1923 ιδρύεται στους Αμπελόκηπους «Το Σχολείο Κωφαλάλων» από την αμερικανική οργάνωση «Εγγύς Ανατολή». Λίγα χρόνια μετά ανοίγει με κρατική φροντίδα «Εθνικός Οίκος Κωφαλάλων».</a:t>
            </a:r>
          </a:p>
          <a:p>
            <a:pPr>
              <a:buFont typeface="Wingdings" pitchFamily="2" charset="2"/>
              <a:buChar char="v"/>
            </a:pPr>
            <a:endParaRPr lang="el-GR" sz="3400" dirty="0">
              <a:latin typeface="+mj-lt"/>
            </a:endParaRPr>
          </a:p>
          <a:p>
            <a:pPr>
              <a:buFont typeface="Wingdings" pitchFamily="2" charset="2"/>
              <a:buChar char="v"/>
            </a:pPr>
            <a:r>
              <a:rPr lang="el-GR" sz="3400" dirty="0">
                <a:latin typeface="+mj-lt"/>
              </a:rPr>
              <a:t>Το 1937 ιδρύεται το «Πρότυπο Ειδικό Σχολείο Αθηνών» στην Καισαριανή, με διευθύντρια τη Ρόζα Ιμβριώτη.</a:t>
            </a:r>
          </a:p>
          <a:p>
            <a:pPr>
              <a:buFont typeface="Wingdings" pitchFamily="2" charset="2"/>
              <a:buChar char="v"/>
            </a:pPr>
            <a:endParaRPr lang="el-GR" sz="3400" dirty="0">
              <a:latin typeface="+mj-lt"/>
            </a:endParaRPr>
          </a:p>
          <a:p>
            <a:pPr>
              <a:buFont typeface="Wingdings" pitchFamily="2" charset="2"/>
              <a:buChar char="v"/>
            </a:pPr>
            <a:r>
              <a:rPr lang="el-GR" sz="3400" dirty="0">
                <a:latin typeface="+mj-lt"/>
              </a:rPr>
              <a:t>1937 –Ίδρυση της Ελληνικής Εταιρείας Προστασίας και Αποκατάστασης Αναπήρων Παίδων (</a:t>
            </a:r>
            <a:r>
              <a:rPr lang="el-GR" sz="3400" dirty="0" err="1">
                <a:latin typeface="+mj-lt"/>
              </a:rPr>
              <a:t>Ελ.Ε.Π.Α.Α.Π</a:t>
            </a:r>
            <a:r>
              <a:rPr lang="el-GR" sz="3400" dirty="0">
                <a:latin typeface="+mj-lt"/>
              </a:rPr>
              <a:t>.).</a:t>
            </a:r>
          </a:p>
          <a:p>
            <a:pPr>
              <a:buFont typeface="Wingdings" pitchFamily="2" charset="2"/>
              <a:buChar char="v"/>
            </a:pPr>
            <a:endParaRPr lang="el-GR"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258204" cy="5717304"/>
          </a:xfrm>
        </p:spPr>
        <p:txBody>
          <a:bodyPr>
            <a:normAutofit/>
          </a:bodyPr>
          <a:lstStyle/>
          <a:p>
            <a:pPr>
              <a:buNone/>
            </a:pPr>
            <a:endParaRPr lang="el-GR" dirty="0"/>
          </a:p>
          <a:p>
            <a:pPr>
              <a:buFont typeface="Wingdings" pitchFamily="2" charset="2"/>
              <a:buChar char="v"/>
            </a:pPr>
            <a:r>
              <a:rPr lang="el-GR" b="1" dirty="0">
                <a:solidFill>
                  <a:schemeClr val="tx2">
                    <a:lumMod val="50000"/>
                  </a:schemeClr>
                </a:solidFill>
                <a:latin typeface="+mj-lt"/>
              </a:rPr>
              <a:t>Πρότυπο Ειδικό Σχολείο Αθηνών</a:t>
            </a:r>
          </a:p>
          <a:p>
            <a:pPr>
              <a:buNone/>
            </a:pPr>
            <a:r>
              <a:rPr lang="el-GR" dirty="0">
                <a:latin typeface="+mj-lt"/>
              </a:rPr>
              <a:t>    </a:t>
            </a:r>
          </a:p>
          <a:p>
            <a:pPr>
              <a:buNone/>
            </a:pPr>
            <a:r>
              <a:rPr lang="el-GR" sz="2400" dirty="0">
                <a:latin typeface="+mj-lt"/>
              </a:rPr>
              <a:t>   Ρόζα Ιμβριώτη (1898 –1977).</a:t>
            </a:r>
          </a:p>
          <a:p>
            <a:pPr>
              <a:buFont typeface="Wingdings" pitchFamily="2" charset="2"/>
              <a:buChar char="v"/>
            </a:pPr>
            <a:r>
              <a:rPr lang="el-GR" sz="2400" dirty="0">
                <a:latin typeface="+mj-lt"/>
              </a:rPr>
              <a:t>   Ιδρύεται το 1937 από τη Ρόζα Ιμβριώτη</a:t>
            </a:r>
          </a:p>
          <a:p>
            <a:pPr>
              <a:buNone/>
            </a:pPr>
            <a:r>
              <a:rPr lang="el-GR" sz="2400" dirty="0">
                <a:latin typeface="+mj-lt"/>
              </a:rPr>
              <a:t>   στην Καισαριανή.</a:t>
            </a:r>
          </a:p>
          <a:p>
            <a:pPr>
              <a:buFont typeface="Wingdings" pitchFamily="2" charset="2"/>
              <a:buChar char="v"/>
            </a:pPr>
            <a:endParaRPr lang="el-GR" sz="2400" dirty="0">
              <a:latin typeface="+mj-lt"/>
            </a:endParaRPr>
          </a:p>
          <a:p>
            <a:pPr>
              <a:buFont typeface="Wingdings" pitchFamily="2" charset="2"/>
              <a:buChar char="v"/>
            </a:pPr>
            <a:r>
              <a:rPr lang="el-GR" sz="2400" b="1" dirty="0">
                <a:solidFill>
                  <a:schemeClr val="tx2">
                    <a:lumMod val="50000"/>
                  </a:schemeClr>
                </a:solidFill>
                <a:latin typeface="+mj-lt"/>
              </a:rPr>
              <a:t>  Βασικές αρχές:              </a:t>
            </a:r>
          </a:p>
          <a:p>
            <a:pPr>
              <a:buFont typeface="Wingdings" pitchFamily="2" charset="2"/>
              <a:buChar char="Ø"/>
            </a:pPr>
            <a:r>
              <a:rPr lang="el-GR" sz="2400" dirty="0">
                <a:latin typeface="+mj-lt"/>
              </a:rPr>
              <a:t>Εξελικτική βοήθεια.                      </a:t>
            </a:r>
          </a:p>
          <a:p>
            <a:pPr>
              <a:buFont typeface="Wingdings" pitchFamily="2" charset="2"/>
              <a:buChar char="Ø"/>
            </a:pPr>
            <a:r>
              <a:rPr lang="el-GR" sz="2400" dirty="0">
                <a:latin typeface="+mj-lt"/>
              </a:rPr>
              <a:t>Σχολείο μαθητείας για τη ζωή.</a:t>
            </a:r>
          </a:p>
          <a:p>
            <a:pPr>
              <a:buFont typeface="Wingdings" pitchFamily="2" charset="2"/>
              <a:buChar char="Ø"/>
            </a:pPr>
            <a:r>
              <a:rPr lang="el-GR" sz="2400" dirty="0">
                <a:latin typeface="+mj-lt"/>
              </a:rPr>
              <a:t>Η εκπαίδευση ως ανθρώπινο δικαίωμα.</a:t>
            </a:r>
          </a:p>
          <a:p>
            <a:pPr>
              <a:buFont typeface="Wingdings" pitchFamily="2" charset="2"/>
              <a:buChar char="Ø"/>
            </a:pPr>
            <a:r>
              <a:rPr lang="el-GR" sz="2400" dirty="0">
                <a:latin typeface="+mj-lt"/>
              </a:rPr>
              <a:t>Η εκπαίδευση ως χρέος της κοινωνίας και του κράτους. </a:t>
            </a:r>
          </a:p>
        </p:txBody>
      </p:sp>
      <p:pic>
        <p:nvPicPr>
          <p:cNvPr id="6" name="5 - Εικόνα" descr="ROZA.jpg"/>
          <p:cNvPicPr>
            <a:picLocks noChangeAspect="1"/>
          </p:cNvPicPr>
          <p:nvPr/>
        </p:nvPicPr>
        <p:blipFill>
          <a:blip r:embed="rId2"/>
          <a:stretch>
            <a:fillRect/>
          </a:stretch>
        </p:blipFill>
        <p:spPr>
          <a:xfrm>
            <a:off x="6319848" y="1142983"/>
            <a:ext cx="2466994" cy="1857389"/>
          </a:xfrm>
          <a:prstGeom prst="flowChartProcess">
            <a:avLst/>
          </a:prstGeom>
          <a:ln w="38100">
            <a:solidFill>
              <a:schemeClr val="accent2">
                <a:lumMod val="50000"/>
              </a:schemeClr>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1066800"/>
          </a:xfrm>
        </p:spPr>
        <p:txBody>
          <a:bodyPr>
            <a:normAutofit/>
          </a:bodyPr>
          <a:lstStyle/>
          <a:p>
            <a:pPr algn="ctr"/>
            <a:r>
              <a:rPr lang="el-GR" sz="3100" b="1" dirty="0"/>
              <a:t>Μέχρι τη δεκαετία του1960:</a:t>
            </a:r>
            <a:endParaRPr lang="el-GR" sz="3100" dirty="0"/>
          </a:p>
        </p:txBody>
      </p:sp>
      <p:sp>
        <p:nvSpPr>
          <p:cNvPr id="3" name="2 - Θέση περιεχομένου"/>
          <p:cNvSpPr>
            <a:spLocks noGrp="1"/>
          </p:cNvSpPr>
          <p:nvPr>
            <p:ph idx="1"/>
          </p:nvPr>
        </p:nvSpPr>
        <p:spPr>
          <a:xfrm>
            <a:off x="428596" y="1785926"/>
            <a:ext cx="8229600" cy="4325112"/>
          </a:xfrm>
        </p:spPr>
        <p:txBody>
          <a:bodyPr>
            <a:normAutofit/>
          </a:bodyPr>
          <a:lstStyle/>
          <a:p>
            <a:endParaRPr lang="el-GR" dirty="0"/>
          </a:p>
          <a:p>
            <a:pPr>
              <a:buFont typeface="Wingdings" pitchFamily="2" charset="2"/>
              <a:buChar char="v"/>
            </a:pPr>
            <a:r>
              <a:rPr lang="el-GR" sz="2400" dirty="0">
                <a:latin typeface="+mj-lt"/>
              </a:rPr>
              <a:t>Μετά τον Β΄ παγκόσμιο πόλεμο ιδρύονται εκκλησιαστικές οργανώσεις και φιλανθρωπικά σωματεία.</a:t>
            </a:r>
          </a:p>
          <a:p>
            <a:pPr>
              <a:buFont typeface="Wingdings" pitchFamily="2" charset="2"/>
              <a:buChar char="v"/>
            </a:pPr>
            <a:endParaRPr lang="el-GR" sz="2400" dirty="0">
              <a:latin typeface="+mj-lt"/>
            </a:endParaRPr>
          </a:p>
          <a:p>
            <a:pPr>
              <a:buFont typeface="Wingdings" pitchFamily="2" charset="2"/>
              <a:buChar char="v"/>
            </a:pPr>
            <a:r>
              <a:rPr lang="el-GR" sz="2400" dirty="0">
                <a:latin typeface="+mj-lt"/>
              </a:rPr>
              <a:t>Κυριαρχεί η ιδρυματική περίθαλψη και φροντίδα. Αναπτύσσεται με βάση την ιδιωτική πρωτοβουλία.</a:t>
            </a:r>
          </a:p>
          <a:p>
            <a:pPr>
              <a:buFont typeface="Wingdings" pitchFamily="2" charset="2"/>
              <a:buChar char="v"/>
            </a:pPr>
            <a:endParaRPr lang="el-GR" sz="2400" dirty="0">
              <a:latin typeface="+mj-lt"/>
            </a:endParaRPr>
          </a:p>
          <a:p>
            <a:pPr>
              <a:buFont typeface="Wingdings" pitchFamily="2" charset="2"/>
              <a:buChar char="v"/>
            </a:pPr>
            <a:r>
              <a:rPr lang="el-GR" sz="2400" dirty="0">
                <a:latin typeface="+mj-lt"/>
              </a:rPr>
              <a:t>Το κράτος έχει μόνο την εποπτεία μέσα από το Υπουργείο Κοινωνικής Πρόνοιας.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1066800"/>
          </a:xfrm>
        </p:spPr>
        <p:txBody>
          <a:bodyPr>
            <a:normAutofit/>
          </a:bodyPr>
          <a:lstStyle/>
          <a:p>
            <a:pPr algn="ctr"/>
            <a:r>
              <a:rPr lang="el-GR" sz="3100" b="1" dirty="0"/>
              <a:t>Μέχρι τη δεκαετία του 1970:</a:t>
            </a:r>
            <a:endParaRPr lang="el-GR" sz="3100" dirty="0"/>
          </a:p>
        </p:txBody>
      </p:sp>
      <p:sp>
        <p:nvSpPr>
          <p:cNvPr id="3" name="2 - Θέση περιεχομένου"/>
          <p:cNvSpPr>
            <a:spLocks noGrp="1"/>
          </p:cNvSpPr>
          <p:nvPr>
            <p:ph idx="1"/>
          </p:nvPr>
        </p:nvSpPr>
        <p:spPr>
          <a:xfrm>
            <a:off x="357158" y="1714488"/>
            <a:ext cx="8158162" cy="4610864"/>
          </a:xfrm>
        </p:spPr>
        <p:txBody>
          <a:bodyPr>
            <a:normAutofit fontScale="92500" lnSpcReduction="10000"/>
          </a:bodyPr>
          <a:lstStyle/>
          <a:p>
            <a:endParaRPr lang="el-GR" dirty="0"/>
          </a:p>
          <a:p>
            <a:endParaRPr lang="el-GR" dirty="0"/>
          </a:p>
          <a:p>
            <a:pPr>
              <a:buFont typeface="Wingdings" pitchFamily="2" charset="2"/>
              <a:buChar char="v"/>
            </a:pPr>
            <a:r>
              <a:rPr lang="el-GR" sz="2600" dirty="0">
                <a:latin typeface="+mj-lt"/>
              </a:rPr>
              <a:t>Αρχίζουν να δημιουργούνται οι πρώτες οργανώσεις αναπήρων και γονέων.</a:t>
            </a:r>
          </a:p>
          <a:p>
            <a:pPr>
              <a:buFont typeface="Wingdings" pitchFamily="2" charset="2"/>
              <a:buChar char="v"/>
            </a:pPr>
            <a:r>
              <a:rPr lang="el-GR" sz="2600" dirty="0">
                <a:latin typeface="+mj-lt"/>
              </a:rPr>
              <a:t>1969-Ιδρύεται το γραφείο Ε.Α. στο Υπουργείο Παιδείας. </a:t>
            </a:r>
          </a:p>
          <a:p>
            <a:pPr>
              <a:buFont typeface="Wingdings" pitchFamily="2" charset="2"/>
              <a:buChar char="v"/>
            </a:pPr>
            <a:r>
              <a:rPr lang="el-GR" sz="2600" dirty="0">
                <a:latin typeface="+mj-lt"/>
              </a:rPr>
              <a:t>1969-Ξεκινά στο  </a:t>
            </a:r>
            <a:r>
              <a:rPr lang="el-GR" sz="2600" dirty="0" err="1">
                <a:latin typeface="+mj-lt"/>
              </a:rPr>
              <a:t>Μαράσλειο</a:t>
            </a:r>
            <a:r>
              <a:rPr lang="el-GR" sz="2600" dirty="0">
                <a:latin typeface="+mj-lt"/>
              </a:rPr>
              <a:t> μονοετής μετεκπαίδευση     (γίνεται διετήςτο1975).</a:t>
            </a:r>
          </a:p>
          <a:p>
            <a:pPr>
              <a:buFont typeface="Wingdings" pitchFamily="2" charset="2"/>
              <a:buChar char="v"/>
            </a:pPr>
            <a:r>
              <a:rPr lang="el-GR" sz="2600" dirty="0">
                <a:latin typeface="+mj-lt"/>
              </a:rPr>
              <a:t>Κατά τη δεκαετία1960-1970, με πρωτοβουλία γονέων και  ιδιωτών, ιδρύονται περίπου 30 </a:t>
            </a:r>
            <a:r>
              <a:rPr lang="el-GR" sz="2600" dirty="0" err="1">
                <a:latin typeface="+mj-lt"/>
              </a:rPr>
              <a:t>σχολεία–ιδρύματα</a:t>
            </a:r>
            <a:r>
              <a:rPr lang="el-GR" sz="2600" dirty="0">
                <a:latin typeface="+mj-lt"/>
              </a:rPr>
              <a:t>.</a:t>
            </a:r>
          </a:p>
          <a:p>
            <a:pPr>
              <a:buFont typeface="Wingdings" pitchFamily="2" charset="2"/>
              <a:buChar char="v"/>
            </a:pPr>
            <a:r>
              <a:rPr lang="el-GR" sz="2600" dirty="0">
                <a:latin typeface="+mj-lt"/>
              </a:rPr>
              <a:t>Δεν υπάρχει ακόμη κανένας προβληματισμός σχετικά με την ένταξη των αναπήρων.</a:t>
            </a:r>
          </a:p>
          <a:p>
            <a:pPr>
              <a:buFont typeface="Wingdings" pitchFamily="2" charset="2"/>
              <a:buChar char="v"/>
            </a:pPr>
            <a:endParaRPr lang="el-GR" sz="26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b="1" dirty="0"/>
              <a:t>Στη δεκαετία του 1970:</a:t>
            </a:r>
            <a:br>
              <a:rPr lang="el-GR" sz="2800" b="1" dirty="0"/>
            </a:br>
            <a:endParaRPr lang="el-GR" sz="2800" dirty="0"/>
          </a:p>
        </p:txBody>
      </p:sp>
      <p:sp>
        <p:nvSpPr>
          <p:cNvPr id="3" name="2 - Θέση περιεχομένου"/>
          <p:cNvSpPr>
            <a:spLocks noGrp="1"/>
          </p:cNvSpPr>
          <p:nvPr>
            <p:ph idx="1"/>
          </p:nvPr>
        </p:nvSpPr>
        <p:spPr/>
        <p:txBody>
          <a:bodyPr>
            <a:normAutofit/>
          </a:bodyPr>
          <a:lstStyle/>
          <a:p>
            <a:endParaRPr lang="el-GR" dirty="0"/>
          </a:p>
          <a:p>
            <a:pPr>
              <a:buFont typeface="Wingdings" pitchFamily="2" charset="2"/>
              <a:buChar char="v"/>
            </a:pPr>
            <a:r>
              <a:rPr lang="el-GR" sz="2400" dirty="0">
                <a:latin typeface="+mj-lt"/>
              </a:rPr>
              <a:t>1972 : ιδρύονται τα 43 πρώτα ειδικά σχολεία (για «</a:t>
            </a:r>
            <a:r>
              <a:rPr lang="el-GR" sz="2400" dirty="0" err="1">
                <a:latin typeface="+mj-lt"/>
              </a:rPr>
              <a:t>ασκήσιμα</a:t>
            </a:r>
            <a:r>
              <a:rPr lang="el-GR" sz="2400" dirty="0">
                <a:latin typeface="+mj-lt"/>
              </a:rPr>
              <a:t>»). </a:t>
            </a:r>
          </a:p>
          <a:p>
            <a:pPr>
              <a:buNone/>
            </a:pPr>
            <a:endParaRPr lang="el-GR" sz="2400" dirty="0">
              <a:latin typeface="+mj-lt"/>
            </a:endParaRPr>
          </a:p>
          <a:p>
            <a:pPr>
              <a:buFont typeface="Wingdings" pitchFamily="2" charset="2"/>
              <a:buChar char="v"/>
            </a:pPr>
            <a:r>
              <a:rPr lang="el-GR" sz="2400" dirty="0">
                <a:latin typeface="+mj-lt"/>
              </a:rPr>
              <a:t>1975: κατοχυρώνεται το δικαίωμα των </a:t>
            </a:r>
            <a:r>
              <a:rPr lang="el-GR" sz="2400" dirty="0" err="1">
                <a:latin typeface="+mj-lt"/>
              </a:rPr>
              <a:t>ΑμΕΑ</a:t>
            </a:r>
            <a:r>
              <a:rPr lang="el-GR" sz="2400" dirty="0">
                <a:latin typeface="+mj-lt"/>
              </a:rPr>
              <a:t> στην </a:t>
            </a:r>
          </a:p>
          <a:p>
            <a:pPr>
              <a:buNone/>
            </a:pPr>
            <a:r>
              <a:rPr lang="el-GR" sz="2400" dirty="0">
                <a:latin typeface="+mj-lt"/>
              </a:rPr>
              <a:t>   εκπαίδευση.</a:t>
            </a:r>
          </a:p>
          <a:p>
            <a:pPr>
              <a:buNone/>
            </a:pPr>
            <a:r>
              <a:rPr lang="el-GR" sz="2400" dirty="0">
                <a:latin typeface="+mj-lt"/>
              </a:rPr>
              <a:t>    Αναπτύσσεται μια έντονη κινητικότητα στο χώρο της</a:t>
            </a:r>
          </a:p>
          <a:p>
            <a:pPr>
              <a:buNone/>
            </a:pPr>
            <a:r>
              <a:rPr lang="el-GR" sz="2400" dirty="0">
                <a:latin typeface="+mj-lt"/>
              </a:rPr>
              <a:t>    ειδικής αγωγής.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857232"/>
            <a:ext cx="8229600" cy="1066800"/>
          </a:xfrm>
        </p:spPr>
        <p:txBody>
          <a:bodyPr>
            <a:normAutofit/>
          </a:bodyPr>
          <a:lstStyle/>
          <a:p>
            <a:pPr algn="ctr"/>
            <a:r>
              <a:rPr lang="el-GR" sz="2800" b="1" dirty="0"/>
              <a:t>Στη δεκαετία του 1980:</a:t>
            </a:r>
            <a:br>
              <a:rPr lang="el-GR" sz="2800" b="1" dirty="0"/>
            </a:br>
            <a:endParaRPr lang="el-GR" sz="2800" dirty="0"/>
          </a:p>
        </p:txBody>
      </p:sp>
      <p:sp>
        <p:nvSpPr>
          <p:cNvPr id="3" name="2 - Θέση περιεχομένου"/>
          <p:cNvSpPr>
            <a:spLocks noGrp="1"/>
          </p:cNvSpPr>
          <p:nvPr>
            <p:ph idx="1"/>
          </p:nvPr>
        </p:nvSpPr>
        <p:spPr>
          <a:xfrm>
            <a:off x="428596" y="1500174"/>
            <a:ext cx="8258204" cy="5074362"/>
          </a:xfrm>
        </p:spPr>
        <p:txBody>
          <a:bodyPr>
            <a:normAutofit fontScale="85000" lnSpcReduction="20000"/>
          </a:bodyPr>
          <a:lstStyle/>
          <a:p>
            <a:endParaRPr lang="el-GR" dirty="0"/>
          </a:p>
          <a:p>
            <a:pPr algn="just">
              <a:buFont typeface="Wingdings" pitchFamily="2" charset="2"/>
              <a:buChar char="v"/>
            </a:pPr>
            <a:r>
              <a:rPr lang="el-GR" dirty="0">
                <a:latin typeface="+mj-lt"/>
              </a:rPr>
              <a:t>1981:Ψηφίζεται ο νόμος </a:t>
            </a:r>
            <a:r>
              <a:rPr lang="el-GR" b="1" dirty="0">
                <a:latin typeface="+mj-lt"/>
              </a:rPr>
              <a:t>1143 (1981</a:t>
            </a:r>
            <a:r>
              <a:rPr lang="el-GR" dirty="0">
                <a:latin typeface="+mj-lt"/>
              </a:rPr>
              <a:t>) και το Υπουργείο Παιδείας αναλαμβάνει την εκπαίδευση των παιδιών με ειδικές ανάγκες. </a:t>
            </a:r>
          </a:p>
          <a:p>
            <a:pPr algn="just">
              <a:buFont typeface="Wingdings" pitchFamily="2" charset="2"/>
              <a:buChar char="v"/>
            </a:pPr>
            <a:r>
              <a:rPr lang="el-GR" dirty="0">
                <a:latin typeface="+mj-lt"/>
              </a:rPr>
              <a:t>Ο νόμος προωθεί της διαχωρισμένη εκπαίδευση και δεν προβλέπει καν την ένταξη «σκοπός του παρόντος νόμου είναι η παροχή ειδικής αγωγής και ειδικής επαγγελματικής εκπαιδεύσεως εις αποκλίνοντα εκ του φυσιολογικού άτομα, η </a:t>
            </a:r>
            <a:r>
              <a:rPr lang="el-GR" dirty="0" err="1">
                <a:latin typeface="+mj-lt"/>
              </a:rPr>
              <a:t>λήψις</a:t>
            </a:r>
            <a:r>
              <a:rPr lang="el-GR" dirty="0">
                <a:latin typeface="+mj-lt"/>
              </a:rPr>
              <a:t> μέτρων κοινωνικής μερίμνης και η αντίστοιχος προς τας δυνατότητάς των </a:t>
            </a:r>
            <a:r>
              <a:rPr lang="el-GR" dirty="0" err="1">
                <a:latin typeface="+mj-lt"/>
              </a:rPr>
              <a:t>ένταξις</a:t>
            </a:r>
            <a:r>
              <a:rPr lang="el-GR" dirty="0">
                <a:latin typeface="+mj-lt"/>
              </a:rPr>
              <a:t> αυτών εις την </a:t>
            </a:r>
            <a:r>
              <a:rPr lang="el-GR" dirty="0" err="1">
                <a:latin typeface="+mj-lt"/>
              </a:rPr>
              <a:t>κοινωνικήν</a:t>
            </a:r>
            <a:r>
              <a:rPr lang="el-GR" dirty="0">
                <a:latin typeface="+mj-lt"/>
              </a:rPr>
              <a:t> </a:t>
            </a:r>
            <a:r>
              <a:rPr lang="el-GR" dirty="0" err="1">
                <a:latin typeface="+mj-lt"/>
              </a:rPr>
              <a:t>ζωήν</a:t>
            </a:r>
            <a:r>
              <a:rPr lang="el-GR" dirty="0">
                <a:latin typeface="+mj-lt"/>
              </a:rPr>
              <a:t>…».</a:t>
            </a:r>
          </a:p>
          <a:p>
            <a:pPr algn="just">
              <a:buFont typeface="Wingdings" pitchFamily="2" charset="2"/>
              <a:buChar char="v"/>
            </a:pPr>
            <a:r>
              <a:rPr lang="el-GR" dirty="0">
                <a:latin typeface="+mj-lt"/>
              </a:rPr>
              <a:t>Η φοίτηση των μαθητών με ειδικές ανάγκες δεν είναι υποχρεωτική.</a:t>
            </a:r>
          </a:p>
          <a:p>
            <a:pPr algn="just">
              <a:buFont typeface="Wingdings" pitchFamily="2" charset="2"/>
              <a:buChar char="v"/>
            </a:pPr>
            <a:r>
              <a:rPr lang="el-GR" dirty="0">
                <a:latin typeface="+mj-lt"/>
              </a:rPr>
              <a:t>1981:υπάρχουν συνολικά 89Σχολικές Μονάδες Ειδικής Αγωγής.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127</TotalTime>
  <Words>727</Words>
  <Application>Microsoft Office PowerPoint</Application>
  <PresentationFormat>Προβολή στην οθόνη (4:3)</PresentationFormat>
  <Paragraphs>90</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Georgia</vt:lpstr>
      <vt:lpstr>Monotype Corsiva</vt:lpstr>
      <vt:lpstr>Trebuchet MS</vt:lpstr>
      <vt:lpstr>Wingdings</vt:lpstr>
      <vt:lpstr>Wingdings 2</vt:lpstr>
      <vt:lpstr>Αστικό</vt:lpstr>
      <vt:lpstr>Παρουσίαση του PowerPoint</vt:lpstr>
      <vt:lpstr> </vt:lpstr>
      <vt:lpstr>Στάδια στην πορεία της Ειδικής Αγωγής</vt:lpstr>
      <vt:lpstr>Πριν τον Β΄Παγκόσμιο πόλεμο </vt:lpstr>
      <vt:lpstr>Παρουσίαση του PowerPoint</vt:lpstr>
      <vt:lpstr>Μέχρι τη δεκαετία του1960:</vt:lpstr>
      <vt:lpstr>Μέχρι τη δεκαετία του 1970:</vt:lpstr>
      <vt:lpstr>Στη δεκαετία του 1970: </vt:lpstr>
      <vt:lpstr>Στη δεκαετία του 1980: </vt:lpstr>
      <vt:lpstr>Στη δεκαετία του 1980: </vt:lpstr>
      <vt:lpstr>Μετά το 1990 έως σήμερα: </vt:lpstr>
      <vt:lpstr>Μετά το 1990 έως σήμερα: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Γιάννα</dc:creator>
  <cp:lastModifiedBy>16nipagrin</cp:lastModifiedBy>
  <cp:revision>23</cp:revision>
  <dcterms:created xsi:type="dcterms:W3CDTF">2019-10-14T16:01:38Z</dcterms:created>
  <dcterms:modified xsi:type="dcterms:W3CDTF">2020-10-26T15:42:51Z</dcterms:modified>
</cp:coreProperties>
</file>